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Lst>
  <p:notesMasterIdLst>
    <p:notesMasterId r:id="rId24"/>
  </p:notesMasterIdLst>
  <p:handoutMasterIdLst>
    <p:handoutMasterId r:id="rId25"/>
  </p:handoutMasterIdLst>
  <p:sldIdLst>
    <p:sldId id="256" r:id="rId7"/>
    <p:sldId id="257" r:id="rId8"/>
    <p:sldId id="258" r:id="rId9"/>
    <p:sldId id="259" r:id="rId10"/>
    <p:sldId id="260" r:id="rId11"/>
    <p:sldId id="273" r:id="rId12"/>
    <p:sldId id="261" r:id="rId13"/>
    <p:sldId id="262" r:id="rId14"/>
    <p:sldId id="263" r:id="rId15"/>
    <p:sldId id="264" r:id="rId16"/>
    <p:sldId id="265" r:id="rId17"/>
    <p:sldId id="266" r:id="rId18"/>
    <p:sldId id="274" r:id="rId19"/>
    <p:sldId id="267" r:id="rId20"/>
    <p:sldId id="268" r:id="rId21"/>
    <p:sldId id="275" r:id="rId22"/>
    <p:sldId id="276" r:id="rId23"/>
  </p:sldIdLst>
  <p:sldSz cx="9144000" cy="5143500" type="screen16x9"/>
  <p:notesSz cx="6858000" cy="9144000"/>
  <p:defaultTextStyle>
    <a:defPPr>
      <a:defRPr lang="en-US"/>
    </a:defPPr>
    <a:lvl1pPr algn="ctr" rtl="0" fontAlgn="base">
      <a:spcBef>
        <a:spcPct val="0"/>
      </a:spcBef>
      <a:spcAft>
        <a:spcPct val="0"/>
      </a:spcAft>
      <a:defRPr sz="2100" kern="1200">
        <a:solidFill>
          <a:srgbClr val="000000"/>
        </a:solidFill>
        <a:latin typeface="Gill Sans" charset="0"/>
        <a:ea typeface="Heiti SC Light" charset="0"/>
        <a:cs typeface="Heiti SC Light" charset="0"/>
        <a:sym typeface="Gill Sans" charset="0"/>
      </a:defRPr>
    </a:lvl1pPr>
    <a:lvl2pPr marL="171446" algn="ctr" rtl="0" fontAlgn="base">
      <a:spcBef>
        <a:spcPct val="0"/>
      </a:spcBef>
      <a:spcAft>
        <a:spcPct val="0"/>
      </a:spcAft>
      <a:defRPr sz="2100" kern="1200">
        <a:solidFill>
          <a:srgbClr val="000000"/>
        </a:solidFill>
        <a:latin typeface="Gill Sans" charset="0"/>
        <a:ea typeface="Heiti SC Light" charset="0"/>
        <a:cs typeface="Heiti SC Light" charset="0"/>
        <a:sym typeface="Gill Sans" charset="0"/>
      </a:defRPr>
    </a:lvl2pPr>
    <a:lvl3pPr marL="342893" algn="ctr" rtl="0" fontAlgn="base">
      <a:spcBef>
        <a:spcPct val="0"/>
      </a:spcBef>
      <a:spcAft>
        <a:spcPct val="0"/>
      </a:spcAft>
      <a:defRPr sz="2100" kern="1200">
        <a:solidFill>
          <a:srgbClr val="000000"/>
        </a:solidFill>
        <a:latin typeface="Gill Sans" charset="0"/>
        <a:ea typeface="Heiti SC Light" charset="0"/>
        <a:cs typeface="Heiti SC Light" charset="0"/>
        <a:sym typeface="Gill Sans" charset="0"/>
      </a:defRPr>
    </a:lvl3pPr>
    <a:lvl4pPr marL="514339" algn="ctr" rtl="0" fontAlgn="base">
      <a:spcBef>
        <a:spcPct val="0"/>
      </a:spcBef>
      <a:spcAft>
        <a:spcPct val="0"/>
      </a:spcAft>
      <a:defRPr sz="2100" kern="1200">
        <a:solidFill>
          <a:srgbClr val="000000"/>
        </a:solidFill>
        <a:latin typeface="Gill Sans" charset="0"/>
        <a:ea typeface="Heiti SC Light" charset="0"/>
        <a:cs typeface="Heiti SC Light" charset="0"/>
        <a:sym typeface="Gill Sans" charset="0"/>
      </a:defRPr>
    </a:lvl4pPr>
    <a:lvl5pPr marL="685785" algn="ctr" rtl="0" fontAlgn="base">
      <a:spcBef>
        <a:spcPct val="0"/>
      </a:spcBef>
      <a:spcAft>
        <a:spcPct val="0"/>
      </a:spcAft>
      <a:defRPr sz="2100" kern="1200">
        <a:solidFill>
          <a:srgbClr val="000000"/>
        </a:solidFill>
        <a:latin typeface="Gill Sans" charset="0"/>
        <a:ea typeface="Heiti SC Light" charset="0"/>
        <a:cs typeface="Heiti SC Light" charset="0"/>
        <a:sym typeface="Gill Sans" charset="0"/>
      </a:defRPr>
    </a:lvl5pPr>
    <a:lvl6pPr marL="857231" algn="l" defTabSz="171446" rtl="0" eaLnBrk="1" latinLnBrk="0" hangingPunct="1">
      <a:defRPr sz="2100" kern="1200">
        <a:solidFill>
          <a:srgbClr val="000000"/>
        </a:solidFill>
        <a:latin typeface="Gill Sans" charset="0"/>
        <a:ea typeface="Heiti SC Light" charset="0"/>
        <a:cs typeface="Heiti SC Light" charset="0"/>
        <a:sym typeface="Gill Sans" charset="0"/>
      </a:defRPr>
    </a:lvl6pPr>
    <a:lvl7pPr marL="1028678" algn="l" defTabSz="171446" rtl="0" eaLnBrk="1" latinLnBrk="0" hangingPunct="1">
      <a:defRPr sz="2100" kern="1200">
        <a:solidFill>
          <a:srgbClr val="000000"/>
        </a:solidFill>
        <a:latin typeface="Gill Sans" charset="0"/>
        <a:ea typeface="Heiti SC Light" charset="0"/>
        <a:cs typeface="Heiti SC Light" charset="0"/>
        <a:sym typeface="Gill Sans" charset="0"/>
      </a:defRPr>
    </a:lvl7pPr>
    <a:lvl8pPr marL="1200124" algn="l" defTabSz="171446" rtl="0" eaLnBrk="1" latinLnBrk="0" hangingPunct="1">
      <a:defRPr sz="2100" kern="1200">
        <a:solidFill>
          <a:srgbClr val="000000"/>
        </a:solidFill>
        <a:latin typeface="Gill Sans" charset="0"/>
        <a:ea typeface="Heiti SC Light" charset="0"/>
        <a:cs typeface="Heiti SC Light" charset="0"/>
        <a:sym typeface="Gill Sans" charset="0"/>
      </a:defRPr>
    </a:lvl8pPr>
    <a:lvl9pPr marL="1371570" algn="l" defTabSz="171446" rtl="0" eaLnBrk="1" latinLnBrk="0" hangingPunct="1">
      <a:defRPr sz="21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5C1A"/>
    <a:srgbClr val="AFAF00"/>
    <a:srgbClr val="1A55B7"/>
    <a:srgbClr val="181819"/>
    <a:srgbClr val="272728"/>
    <a:srgbClr val="2777FF"/>
    <a:srgbClr val="141414"/>
    <a:srgbClr val="292929"/>
    <a:srgbClr val="383737"/>
    <a:srgbClr val="5251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2" d="100"/>
          <a:sy n="112" d="100"/>
        </p:scale>
        <p:origin x="-1864" y="-9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DCC9EC-6A4F-B34D-AA46-23C60E210342}" type="datetimeFigureOut">
              <a:rPr lang="en-US" smtClean="0"/>
              <a:t>11/12/14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10A5BF-BF25-C14D-B30C-D159DA40A526}" type="slidenum">
              <a:rPr lang="en-US" smtClean="0"/>
              <a:t>‹#›</a:t>
            </a:fld>
            <a:endParaRPr lang="en-US"/>
          </a:p>
        </p:txBody>
      </p:sp>
    </p:spTree>
    <p:extLst>
      <p:ext uri="{BB962C8B-B14F-4D97-AF65-F5344CB8AC3E}">
        <p14:creationId xmlns:p14="http://schemas.microsoft.com/office/powerpoint/2010/main" val="35684403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A06D7-3514-3A4A-9F25-267964B9EB12}" type="datetimeFigureOut">
              <a:rPr lang="en-US" smtClean="0"/>
              <a:t>11/12/14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C9259E-7D56-5141-9B5C-4C072BC17B5F}" type="slidenum">
              <a:rPr lang="en-US" smtClean="0"/>
              <a:t>‹#›</a:t>
            </a:fld>
            <a:endParaRPr lang="en-US"/>
          </a:p>
        </p:txBody>
      </p:sp>
    </p:spTree>
    <p:extLst>
      <p:ext uri="{BB962C8B-B14F-4D97-AF65-F5344CB8AC3E}">
        <p14:creationId xmlns:p14="http://schemas.microsoft.com/office/powerpoint/2010/main" val="2321994523"/>
      </p:ext>
    </p:extLst>
  </p:cSld>
  <p:clrMap bg1="lt1" tx1="dk1" bg2="lt2" tx2="dk2" accent1="accent1" accent2="accent2" accent3="accent3" accent4="accent4" accent5="accent5" accent6="accent6" hlink="hlink" folHlink="folHlink"/>
  <p:hf hdr="0" ftr="0" dt="0"/>
  <p:notesStyle>
    <a:lvl1pPr marL="0" algn="l" defTabSz="171446" rtl="0" eaLnBrk="1" latinLnBrk="0" hangingPunct="1">
      <a:defRPr sz="500" kern="1200">
        <a:solidFill>
          <a:schemeClr val="tx1"/>
        </a:solidFill>
        <a:latin typeface="+mn-lt"/>
        <a:ea typeface="+mn-ea"/>
        <a:cs typeface="+mn-cs"/>
      </a:defRPr>
    </a:lvl1pPr>
    <a:lvl2pPr marL="171446" algn="l" defTabSz="171446" rtl="0" eaLnBrk="1" latinLnBrk="0" hangingPunct="1">
      <a:defRPr sz="500" kern="1200">
        <a:solidFill>
          <a:schemeClr val="tx1"/>
        </a:solidFill>
        <a:latin typeface="+mn-lt"/>
        <a:ea typeface="+mn-ea"/>
        <a:cs typeface="+mn-cs"/>
      </a:defRPr>
    </a:lvl2pPr>
    <a:lvl3pPr marL="342893" algn="l" defTabSz="171446" rtl="0" eaLnBrk="1" latinLnBrk="0" hangingPunct="1">
      <a:defRPr sz="500" kern="1200">
        <a:solidFill>
          <a:schemeClr val="tx1"/>
        </a:solidFill>
        <a:latin typeface="+mn-lt"/>
        <a:ea typeface="+mn-ea"/>
        <a:cs typeface="+mn-cs"/>
      </a:defRPr>
    </a:lvl3pPr>
    <a:lvl4pPr marL="514339" algn="l" defTabSz="171446" rtl="0" eaLnBrk="1" latinLnBrk="0" hangingPunct="1">
      <a:defRPr sz="500" kern="1200">
        <a:solidFill>
          <a:schemeClr val="tx1"/>
        </a:solidFill>
        <a:latin typeface="+mn-lt"/>
        <a:ea typeface="+mn-ea"/>
        <a:cs typeface="+mn-cs"/>
      </a:defRPr>
    </a:lvl4pPr>
    <a:lvl5pPr marL="685785" algn="l" defTabSz="171446" rtl="0" eaLnBrk="1" latinLnBrk="0" hangingPunct="1">
      <a:defRPr sz="500" kern="1200">
        <a:solidFill>
          <a:schemeClr val="tx1"/>
        </a:solidFill>
        <a:latin typeface="+mn-lt"/>
        <a:ea typeface="+mn-ea"/>
        <a:cs typeface="+mn-cs"/>
      </a:defRPr>
    </a:lvl5pPr>
    <a:lvl6pPr marL="857231" algn="l" defTabSz="171446" rtl="0" eaLnBrk="1" latinLnBrk="0" hangingPunct="1">
      <a:defRPr sz="500" kern="1200">
        <a:solidFill>
          <a:schemeClr val="tx1"/>
        </a:solidFill>
        <a:latin typeface="+mn-lt"/>
        <a:ea typeface="+mn-ea"/>
        <a:cs typeface="+mn-cs"/>
      </a:defRPr>
    </a:lvl6pPr>
    <a:lvl7pPr marL="1028678" algn="l" defTabSz="171446" rtl="0" eaLnBrk="1" latinLnBrk="0" hangingPunct="1">
      <a:defRPr sz="500" kern="1200">
        <a:solidFill>
          <a:schemeClr val="tx1"/>
        </a:solidFill>
        <a:latin typeface="+mn-lt"/>
        <a:ea typeface="+mn-ea"/>
        <a:cs typeface="+mn-cs"/>
      </a:defRPr>
    </a:lvl7pPr>
    <a:lvl8pPr marL="1200124" algn="l" defTabSz="171446" rtl="0" eaLnBrk="1" latinLnBrk="0" hangingPunct="1">
      <a:defRPr sz="500" kern="1200">
        <a:solidFill>
          <a:schemeClr val="tx1"/>
        </a:solidFill>
        <a:latin typeface="+mn-lt"/>
        <a:ea typeface="+mn-ea"/>
        <a:cs typeface="+mn-cs"/>
      </a:defRPr>
    </a:lvl8pPr>
    <a:lvl9pPr marL="1371570" algn="l" defTabSz="171446"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try to put the</a:t>
            </a:r>
            <a:r>
              <a:rPr lang="en-US" baseline="0" dirty="0" smtClean="0"/>
              <a:t> pieces of a puzzle together to get the big picture of a threat, the threat changes the puzzle and you have to start over (snap back). The goal is to improve how quickly you can stretch your rubber band and catch back up.</a:t>
            </a:r>
            <a:endParaRPr lang="en-US" dirty="0"/>
          </a:p>
        </p:txBody>
      </p:sp>
      <p:sp>
        <p:nvSpPr>
          <p:cNvPr id="4" name="Slide Number Placeholder 3"/>
          <p:cNvSpPr>
            <a:spLocks noGrp="1"/>
          </p:cNvSpPr>
          <p:nvPr>
            <p:ph type="sldNum" sz="quarter" idx="10"/>
          </p:nvPr>
        </p:nvSpPr>
        <p:spPr/>
        <p:txBody>
          <a:bodyPr/>
          <a:lstStyle/>
          <a:p>
            <a:fld id="{36C9259E-7D56-5141-9B5C-4C072BC17B5F}" type="slidenum">
              <a:rPr lang="en-US" smtClean="0"/>
              <a:t>3</a:t>
            </a:fld>
            <a:endParaRPr lang="en-US"/>
          </a:p>
        </p:txBody>
      </p:sp>
    </p:spTree>
    <p:extLst>
      <p:ext uri="{BB962C8B-B14F-4D97-AF65-F5344CB8AC3E}">
        <p14:creationId xmlns:p14="http://schemas.microsoft.com/office/powerpoint/2010/main" val="94206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71446" rtl="0" eaLnBrk="1" fontAlgn="auto" latinLnBrk="0" hangingPunct="1">
              <a:lnSpc>
                <a:spcPct val="100000"/>
              </a:lnSpc>
              <a:spcBef>
                <a:spcPts val="0"/>
              </a:spcBef>
              <a:spcAft>
                <a:spcPts val="0"/>
              </a:spcAft>
              <a:buClrTx/>
              <a:buSzTx/>
              <a:buFontTx/>
              <a:buNone/>
              <a:tabLst/>
              <a:defRPr/>
            </a:pPr>
            <a:r>
              <a:rPr lang="en-US" sz="500" b="0" i="0" u="none" strike="noStrike" kern="1200" baseline="0" dirty="0" smtClean="0">
                <a:solidFill>
                  <a:schemeClr val="tx1"/>
                </a:solidFill>
                <a:latin typeface="+mn-lt"/>
                <a:ea typeface="+mn-ea"/>
                <a:cs typeface="+mn-cs"/>
              </a:rPr>
              <a:t>Not all Artifacts are equal even if they come out of good Raw Data. As you start to vet Artifacts and synthesize Intelligence to describe capability and intent, you can feed that Intelligence back into the cycle. Tactics </a:t>
            </a:r>
            <a:r>
              <a:rPr lang="en-US" sz="500" b="0" i="0" u="none" strike="noStrike" kern="1200" baseline="0" dirty="0" err="1" smtClean="0">
                <a:solidFill>
                  <a:schemeClr val="tx1"/>
                </a:solidFill>
                <a:latin typeface="+mn-lt"/>
                <a:ea typeface="+mn-ea"/>
                <a:cs typeface="+mn-cs"/>
              </a:rPr>
              <a:t>vs</a:t>
            </a:r>
            <a:r>
              <a:rPr lang="en-US" sz="500" b="0" i="0" u="none" strike="noStrike" kern="1200" baseline="0" dirty="0" smtClean="0">
                <a:solidFill>
                  <a:schemeClr val="tx1"/>
                </a:solidFill>
                <a:latin typeface="+mn-lt"/>
                <a:ea typeface="+mn-ea"/>
                <a:cs typeface="+mn-cs"/>
              </a:rPr>
              <a:t> Strategy. Artifacts = Day to day Tactics. Intelligence = overall Strategy.</a:t>
            </a:r>
          </a:p>
        </p:txBody>
      </p:sp>
      <p:sp>
        <p:nvSpPr>
          <p:cNvPr id="4" name="Slide Number Placeholder 3"/>
          <p:cNvSpPr>
            <a:spLocks noGrp="1"/>
          </p:cNvSpPr>
          <p:nvPr>
            <p:ph type="sldNum" sz="quarter" idx="10"/>
          </p:nvPr>
        </p:nvSpPr>
        <p:spPr/>
        <p:txBody>
          <a:bodyPr/>
          <a:lstStyle/>
          <a:p>
            <a:fld id="{36C9259E-7D56-5141-9B5C-4C072BC17B5F}" type="slidenum">
              <a:rPr lang="en-US" smtClean="0"/>
              <a:t>4</a:t>
            </a:fld>
            <a:endParaRPr lang="en-US"/>
          </a:p>
        </p:txBody>
      </p:sp>
    </p:spTree>
    <p:extLst>
      <p:ext uri="{BB962C8B-B14F-4D97-AF65-F5344CB8AC3E}">
        <p14:creationId xmlns:p14="http://schemas.microsoft.com/office/powerpoint/2010/main" val="164773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9259E-7D56-5141-9B5C-4C072BC17B5F}" type="slidenum">
              <a:rPr lang="en-US" smtClean="0"/>
              <a:t>9</a:t>
            </a:fld>
            <a:endParaRPr lang="en-US"/>
          </a:p>
        </p:txBody>
      </p:sp>
    </p:spTree>
    <p:extLst>
      <p:ext uri="{BB962C8B-B14F-4D97-AF65-F5344CB8AC3E}">
        <p14:creationId xmlns:p14="http://schemas.microsoft.com/office/powerpoint/2010/main" val="296345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7975710"/>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642283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786160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31462751"/>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7467411"/>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234707176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099017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83037"/>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94837238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3861045343"/>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5835756"/>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358262948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719378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4659072"/>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07051719"/>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721650"/>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1332712789"/>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88373979"/>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5659529"/>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77661653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21659454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181806222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1704311174"/>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328451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6293893"/>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64995822"/>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4262199"/>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1376049556"/>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1465509"/>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5773887"/>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2890286509"/>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1873199"/>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467666"/>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2172365690"/>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3701602063"/>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088194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875697"/>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0111619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745054"/>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170623348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25864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498230"/>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4958694"/>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3160772811"/>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09577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204285854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3534494370"/>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7133435"/>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34676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vert="horz" lIns="34289" tIns="17144" rIns="34289" bIns="1714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34289" tIns="17144" rIns="34289" bIns="17144"/>
          <a:lstStyle>
            <a:lvl1pPr marL="0" indent="0" algn="ctr">
              <a:buNone/>
              <a:defRPr/>
            </a:lvl1pPr>
            <a:lvl2pPr marL="171446" indent="0" algn="ctr">
              <a:buNone/>
              <a:defRPr/>
            </a:lvl2pPr>
            <a:lvl3pPr marL="342893" indent="0" algn="ctr">
              <a:buNone/>
              <a:defRPr/>
            </a:lvl3pPr>
            <a:lvl4pPr marL="514339" indent="0" algn="ctr">
              <a:buNone/>
              <a:defRPr/>
            </a:lvl4pPr>
            <a:lvl5pPr marL="685785" indent="0" algn="ctr">
              <a:buNone/>
              <a:defRPr/>
            </a:lvl5pPr>
            <a:lvl6pPr marL="857231" indent="0" algn="ctr">
              <a:buNone/>
              <a:defRPr/>
            </a:lvl6pPr>
            <a:lvl7pPr marL="1028678" indent="0" algn="ctr">
              <a:buNone/>
              <a:defRPr/>
            </a:lvl7pPr>
            <a:lvl8pPr marL="1200124" indent="0" algn="ctr">
              <a:buNone/>
              <a:defRPr/>
            </a:lvl8pPr>
            <a:lvl9pPr marL="137157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1043414"/>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391920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vert="horz" lIns="34289" tIns="17144" rIns="34289" bIns="17144"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4"/>
            <a:ext cx="7772400" cy="1125141"/>
          </a:xfrm>
          <a:prstGeom prst="rect">
            <a:avLst/>
          </a:prstGeom>
        </p:spPr>
        <p:txBody>
          <a:bodyPr vert="horz" lIns="34289" tIns="17144" rIns="34289" bIns="17144" anchor="b"/>
          <a:lstStyle>
            <a:lvl1pPr marL="0" indent="0">
              <a:buNone/>
              <a:defRPr sz="700"/>
            </a:lvl1pPr>
            <a:lvl2pPr marL="171446" indent="0">
              <a:buNone/>
              <a:defRPr sz="700"/>
            </a:lvl2pPr>
            <a:lvl3pPr marL="342893" indent="0">
              <a:buNone/>
              <a:defRPr sz="600"/>
            </a:lvl3pPr>
            <a:lvl4pPr marL="514339" indent="0">
              <a:buNone/>
              <a:defRPr sz="500"/>
            </a:lvl4pPr>
            <a:lvl5pPr marL="685785" indent="0">
              <a:buNone/>
              <a:defRPr sz="500"/>
            </a:lvl5pPr>
            <a:lvl6pPr marL="857231" indent="0">
              <a:buNone/>
              <a:defRPr sz="500"/>
            </a:lvl6pPr>
            <a:lvl7pPr marL="1028678" indent="0">
              <a:buNone/>
              <a:defRPr sz="500"/>
            </a:lvl7pPr>
            <a:lvl8pPr marL="1200124" indent="0">
              <a:buNone/>
              <a:defRPr sz="500"/>
            </a:lvl8pPr>
            <a:lvl9pPr marL="1371570" indent="0">
              <a:buNone/>
              <a:defRPr sz="500"/>
            </a:lvl9pPr>
          </a:lstStyle>
          <a:p>
            <a:pPr lvl="0"/>
            <a:r>
              <a:rPr lang="en-US" smtClean="0"/>
              <a:t>Click to edit Master text styles</a:t>
            </a:r>
          </a:p>
        </p:txBody>
      </p:sp>
    </p:spTree>
    <p:extLst>
      <p:ext uri="{BB962C8B-B14F-4D97-AF65-F5344CB8AC3E}">
        <p14:creationId xmlns:p14="http://schemas.microsoft.com/office/powerpoint/2010/main" val="1310456771"/>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Content Placeholder 2"/>
          <p:cNvSpPr>
            <a:spLocks noGrp="1"/>
          </p:cNvSpPr>
          <p:nvPr>
            <p:ph sz="half" idx="1"/>
          </p:nvPr>
        </p:nvSpPr>
        <p:spPr>
          <a:xfrm>
            <a:off x="457200"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200151"/>
            <a:ext cx="4086225" cy="3394472"/>
          </a:xfrm>
          <a:prstGeom prst="rect">
            <a:avLst/>
          </a:prstGeom>
        </p:spPr>
        <p:txBody>
          <a:bodyPr vert="horz" lIns="34289" tIns="17144" rIns="34289" bIns="17144"/>
          <a:lstStyle>
            <a:lvl1pPr>
              <a:defRPr sz="11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6892185"/>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2217567475"/>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vert="horz" lIns="34289" tIns="17144" rIns="34289" bIns="17144" anchor="b"/>
          <a:lstStyle>
            <a:lvl1pPr marL="0" indent="0">
              <a:buNone/>
              <a:defRPr sz="900" b="1"/>
            </a:lvl1pPr>
            <a:lvl2pPr marL="171446" indent="0">
              <a:buNone/>
              <a:defRPr sz="700" b="1"/>
            </a:lvl2pPr>
            <a:lvl3pPr marL="342893" indent="0">
              <a:buNone/>
              <a:defRPr sz="700" b="1"/>
            </a:lvl3pPr>
            <a:lvl4pPr marL="514339" indent="0">
              <a:buNone/>
              <a:defRPr sz="600" b="1"/>
            </a:lvl4pPr>
            <a:lvl5pPr marL="685785" indent="0">
              <a:buNone/>
              <a:defRPr sz="600" b="1"/>
            </a:lvl5pPr>
            <a:lvl6pPr marL="857231" indent="0">
              <a:buNone/>
              <a:defRPr sz="600" b="1"/>
            </a:lvl6pPr>
            <a:lvl7pPr marL="1028678" indent="0">
              <a:buNone/>
              <a:defRPr sz="600" b="1"/>
            </a:lvl7pPr>
            <a:lvl8pPr marL="1200124" indent="0">
              <a:buNone/>
              <a:defRPr sz="600" b="1"/>
            </a:lvl8pPr>
            <a:lvl9pPr marL="137157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vert="horz" lIns="34289" tIns="17144" rIns="34289" bIns="17144"/>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780122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Tree>
    <p:extLst>
      <p:ext uri="{BB962C8B-B14F-4D97-AF65-F5344CB8AC3E}">
        <p14:creationId xmlns:p14="http://schemas.microsoft.com/office/powerpoint/2010/main" val="103390555"/>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803620"/>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2064038941"/>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783675748"/>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8319626"/>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89" tIns="17144" rIns="34289" bIns="1714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89" tIns="17144" rIns="34289" bIns="1714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4376565"/>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71812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5"/>
          </a:xfrm>
          <a:prstGeom prst="rect">
            <a:avLst/>
          </a:prstGeom>
        </p:spPr>
        <p:txBody>
          <a:bodyPr vert="horz" lIns="34289" tIns="17144" rIns="34289" bIns="17144"/>
          <a:lstStyle>
            <a:lvl1pPr>
              <a:defRPr sz="1200"/>
            </a:lvl1pPr>
            <a:lvl2pPr>
              <a:defRPr sz="11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1329094773"/>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4"/>
          </a:xfrm>
          <a:prstGeom prst="rect">
            <a:avLst/>
          </a:prstGeom>
        </p:spPr>
        <p:txBody>
          <a:bodyPr vert="horz" lIns="34289" tIns="17144" rIns="34289" bIns="17144"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vert="horz" lIns="34289" tIns="17144" rIns="34289" bIns="17144"/>
          <a:lstStyle>
            <a:lvl1pPr marL="0" indent="0">
              <a:buNone/>
              <a:defRPr sz="1200"/>
            </a:lvl1pPr>
            <a:lvl2pPr marL="171446" indent="0">
              <a:buNone/>
              <a:defRPr sz="1100"/>
            </a:lvl2pPr>
            <a:lvl3pPr marL="342893" indent="0">
              <a:buNone/>
              <a:defRPr sz="900"/>
            </a:lvl3pPr>
            <a:lvl4pPr marL="514339" indent="0">
              <a:buNone/>
              <a:defRPr sz="700"/>
            </a:lvl4pPr>
            <a:lvl5pPr marL="685785" indent="0">
              <a:buNone/>
              <a:defRPr sz="700"/>
            </a:lvl5pPr>
            <a:lvl6pPr marL="857231" indent="0">
              <a:buNone/>
              <a:defRPr sz="700"/>
            </a:lvl6pPr>
            <a:lvl7pPr marL="1028678" indent="0">
              <a:buNone/>
              <a:defRPr sz="700"/>
            </a:lvl7pPr>
            <a:lvl8pPr marL="1200124" indent="0">
              <a:buNone/>
              <a:defRPr sz="700"/>
            </a:lvl8pPr>
            <a:lvl9pPr marL="1371570" indent="0">
              <a:buNone/>
              <a:defRPr sz="700"/>
            </a:lvl9pPr>
          </a:lstStyle>
          <a:p>
            <a:endParaRPr lang="en-US"/>
          </a:p>
        </p:txBody>
      </p:sp>
      <p:sp>
        <p:nvSpPr>
          <p:cNvPr id="4" name="Text Placeholder 3"/>
          <p:cNvSpPr>
            <a:spLocks noGrp="1"/>
          </p:cNvSpPr>
          <p:nvPr>
            <p:ph type="body" sz="half" idx="2"/>
          </p:nvPr>
        </p:nvSpPr>
        <p:spPr>
          <a:xfrm>
            <a:off x="1792486" y="4025504"/>
            <a:ext cx="5486400" cy="603647"/>
          </a:xfrm>
          <a:prstGeom prst="rect">
            <a:avLst/>
          </a:prstGeom>
        </p:spPr>
        <p:txBody>
          <a:bodyPr vert="horz" lIns="34289" tIns="17144" rIns="34289" bIns="17144"/>
          <a:lstStyle>
            <a:lvl1pPr marL="0" indent="0">
              <a:buNone/>
              <a:defRPr sz="500"/>
            </a:lvl1pPr>
            <a:lvl2pPr marL="171446" indent="0">
              <a:buNone/>
              <a:defRPr sz="500"/>
            </a:lvl2pPr>
            <a:lvl3pPr marL="342893" indent="0">
              <a:buNone/>
              <a:defRPr sz="400"/>
            </a:lvl3pPr>
            <a:lvl4pPr marL="514339" indent="0">
              <a:buNone/>
              <a:defRPr sz="400"/>
            </a:lvl4pPr>
            <a:lvl5pPr marL="685785" indent="0">
              <a:buNone/>
              <a:defRPr sz="400"/>
            </a:lvl5pPr>
            <a:lvl6pPr marL="857231" indent="0">
              <a:buNone/>
              <a:defRPr sz="400"/>
            </a:lvl6pPr>
            <a:lvl7pPr marL="1028678" indent="0">
              <a:buNone/>
              <a:defRPr sz="400"/>
            </a:lvl7pPr>
            <a:lvl8pPr marL="1200124" indent="0">
              <a:buNone/>
              <a:defRPr sz="400"/>
            </a:lvl8pPr>
            <a:lvl9pPr marL="1371570" indent="0">
              <a:buNone/>
              <a:defRPr sz="400"/>
            </a:lvl9pPr>
          </a:lstStyle>
          <a:p>
            <a:pPr lvl="0"/>
            <a:r>
              <a:rPr lang="en-US" smtClean="0"/>
              <a:t>Click to edit Master text styles</a:t>
            </a:r>
          </a:p>
        </p:txBody>
      </p:sp>
    </p:spTree>
    <p:extLst>
      <p:ext uri="{BB962C8B-B14F-4D97-AF65-F5344CB8AC3E}">
        <p14:creationId xmlns:p14="http://schemas.microsoft.com/office/powerpoint/2010/main" val="470993634"/>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42863" y="-33338"/>
            <a:ext cx="9229725" cy="5191125"/>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42863" y="-42863"/>
            <a:ext cx="9229725" cy="5210175"/>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42863" y="-33338"/>
            <a:ext cx="9229725" cy="5191125"/>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42863" y="-42863"/>
            <a:ext cx="9229725" cy="451485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1513" y="333375"/>
            <a:ext cx="28753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6" name="AutoShape 4"/>
          <p:cNvSpPr>
            <a:spLocks/>
          </p:cNvSpPr>
          <p:nvPr/>
        </p:nvSpPr>
        <p:spPr bwMode="auto">
          <a:xfrm>
            <a:off x="8305800" y="4700588"/>
            <a:ext cx="266700" cy="2667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7" name="Rectangle 5"/>
          <p:cNvSpPr>
            <a:spLocks/>
          </p:cNvSpPr>
          <p:nvPr/>
        </p:nvSpPr>
        <p:spPr bwMode="auto">
          <a:xfrm>
            <a:off x="552451" y="4762446"/>
            <a:ext cx="1232306" cy="1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700">
                <a:solidFill>
                  <a:srgbClr val="9A9A9A"/>
                </a:solidFill>
                <a:latin typeface="Open Sans Bold" charset="0"/>
                <a:ea typeface="ＭＳ Ｐゴシック" charset="0"/>
                <a:cs typeface="Open Sans Bold" charset="0"/>
                <a:sym typeface="Open Sans Bold" charset="0"/>
              </a:rPr>
              <a:t>Presentation</a:t>
            </a:r>
            <a:r>
              <a:rPr lang="en-US" sz="7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228600" y="357188"/>
            <a:ext cx="152400" cy="152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272355" y="409278"/>
            <a:ext cx="67866" cy="47030"/>
          </a:xfrm>
          <a:prstGeom prst="triangle">
            <a:avLst>
              <a:gd name="adj" fmla="val 50000"/>
            </a:avLst>
          </a:prstGeom>
          <a:solidFill>
            <a:srgbClr val="FFFFFF">
              <a:alpha val="70000"/>
            </a:srgbClr>
          </a:solidFill>
          <a:ln>
            <a:noFill/>
          </a:ln>
          <a:extLst>
            <a:ext uri="{91240B29-F687-4f45-9708-019B960494DF}">
              <a14:hiddenLine xmlns:a14="http://schemas.microsoft.com/office/drawing/2010/main"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42863" y="-33338"/>
            <a:ext cx="9229725" cy="5191125"/>
          </a:xfrm>
          <a:prstGeom prst="rect">
            <a:avLst/>
          </a:prstGeom>
          <a:solidFill>
            <a:schemeClr val="accent1"/>
          </a:solidFill>
          <a:ln w="25400" cap="flat">
            <a:solidFill>
              <a:srgbClr val="E6E6E6"/>
            </a:solidFill>
            <a:prstDash val="solid"/>
            <a:miter lim="800000"/>
            <a:headEnd type="none" w="med" len="med"/>
            <a:tailEnd type="none" w="med" len="med"/>
          </a:ln>
        </p:spPr>
        <p:txBody>
          <a:bodyPr lIns="0" tIns="0" rIns="0" bIns="0"/>
          <a:lstStyle/>
          <a:p>
            <a:endParaRPr lang="en-US"/>
          </a:p>
        </p:txBody>
      </p:sp>
      <p:sp>
        <p:nvSpPr>
          <p:cNvPr id="4098" name="Rectangle 2"/>
          <p:cNvSpPr>
            <a:spLocks/>
          </p:cNvSpPr>
          <p:nvPr/>
        </p:nvSpPr>
        <p:spPr bwMode="auto">
          <a:xfrm>
            <a:off x="-42863" y="1042988"/>
            <a:ext cx="9229725" cy="4114800"/>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099" name="AutoShape 3"/>
          <p:cNvSpPr>
            <a:spLocks/>
          </p:cNvSpPr>
          <p:nvPr/>
        </p:nvSpPr>
        <p:spPr bwMode="auto">
          <a:xfrm rot="10800000" flipH="1">
            <a:off x="228600" y="357188"/>
            <a:ext cx="152400" cy="152400"/>
          </a:xfrm>
          <a:prstGeom prst="roundRect">
            <a:avLst>
              <a:gd name="adj" fmla="val 21676"/>
            </a:avLst>
          </a:prstGeom>
          <a:noFill/>
          <a:ln w="25400" cap="flat">
            <a:solidFill>
              <a:srgbClr val="B3B3B3">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0" name="AutoShape 4"/>
          <p:cNvSpPr>
            <a:spLocks/>
          </p:cNvSpPr>
          <p:nvPr/>
        </p:nvSpPr>
        <p:spPr bwMode="auto">
          <a:xfrm rot="5400000">
            <a:off x="272355" y="409278"/>
            <a:ext cx="67866" cy="47030"/>
          </a:xfrm>
          <a:prstGeom prst="triangle">
            <a:avLst>
              <a:gd name="adj" fmla="val 50000"/>
            </a:avLst>
          </a:prstGeom>
          <a:solidFill>
            <a:srgbClr val="CDCDCD">
              <a:alpha val="70000"/>
            </a:srgbClr>
          </a:solidFill>
          <a:ln>
            <a:noFill/>
          </a:ln>
          <a:extLst>
            <a:ext uri="{91240B29-F687-4f45-9708-019B960494DF}">
              <a14:hiddenLine xmlns:a14="http://schemas.microsoft.com/office/drawing/2010/main" w="25400" cap="flat">
                <a:solidFill>
                  <a:srgbClr val="E6E6E6">
                    <a:alpha val="70000"/>
                  </a:srgbClr>
                </a:solidFill>
                <a:miter lim="800000"/>
                <a:headEnd type="none" w="med" len="med"/>
                <a:tailEnd type="none" w="med" len="med"/>
              </a14:hiddenLine>
            </a:ext>
          </a:extLst>
        </p:spPr>
        <p:txBody>
          <a:bodyPr lIns="0" tIns="0" rIns="0" bIns="0"/>
          <a:lstStyle/>
          <a:p>
            <a:endParaRPr lang="en-US"/>
          </a:p>
        </p:txBody>
      </p:sp>
      <p:sp>
        <p:nvSpPr>
          <p:cNvPr id="4101" name="Line 5"/>
          <p:cNvSpPr>
            <a:spLocks noChangeShapeType="1"/>
          </p:cNvSpPr>
          <p:nvPr/>
        </p:nvSpPr>
        <p:spPr bwMode="auto">
          <a:xfrm>
            <a:off x="547688" y="4614863"/>
            <a:ext cx="8039100"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102"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1513" y="333375"/>
            <a:ext cx="28753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3" name="AutoShape 7"/>
          <p:cNvSpPr>
            <a:spLocks/>
          </p:cNvSpPr>
          <p:nvPr/>
        </p:nvSpPr>
        <p:spPr bwMode="auto">
          <a:xfrm>
            <a:off x="8305800" y="4700588"/>
            <a:ext cx="266700" cy="2667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4" name="Rectangle 8"/>
          <p:cNvSpPr>
            <a:spLocks/>
          </p:cNvSpPr>
          <p:nvPr/>
        </p:nvSpPr>
        <p:spPr bwMode="auto">
          <a:xfrm>
            <a:off x="552451" y="4762446"/>
            <a:ext cx="1232306" cy="1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700">
                <a:solidFill>
                  <a:srgbClr val="9A9A9A"/>
                </a:solidFill>
                <a:latin typeface="Open Sans Bold" charset="0"/>
                <a:ea typeface="ＭＳ Ｐゴシック" charset="0"/>
                <a:cs typeface="Open Sans Bold" charset="0"/>
                <a:sym typeface="Open Sans Bold" charset="0"/>
              </a:rPr>
              <a:t>Presentation</a:t>
            </a:r>
            <a:r>
              <a:rPr lang="en-US" sz="700">
                <a:solidFill>
                  <a:srgbClr val="9A9A9A"/>
                </a:solidFill>
                <a:latin typeface="Open Sans Light" charset="0"/>
                <a:ea typeface="ＭＳ Ｐゴシック" charset="0"/>
                <a:cs typeface="Open Sans Light" charset="0"/>
                <a:sym typeface="Open Sans Light" charset="0"/>
              </a:rPr>
              <a:t> name goes here</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42863" y="-33338"/>
            <a:ext cx="9229725" cy="5191125"/>
          </a:xfrm>
          <a:prstGeom prst="rect">
            <a:avLst/>
          </a:prstGeom>
          <a:solidFill>
            <a:schemeClr val="accent1"/>
          </a:solidFill>
          <a:ln w="25400" cap="flat">
            <a:solidFill>
              <a:srgbClr val="E6E6E6"/>
            </a:solidFill>
            <a:prstDash val="solid"/>
            <a:miter lim="800000"/>
            <a:headEnd type="none" w="med" len="med"/>
            <a:tailEnd type="none" w="med" len="med"/>
          </a:ln>
        </p:spPr>
        <p:txBody>
          <a:bodyPr lIns="0" tIns="0" rIns="0" bIns="0"/>
          <a:lstStyle/>
          <a:p>
            <a:endParaRPr lang="en-US"/>
          </a:p>
        </p:txBody>
      </p:sp>
      <p:sp>
        <p:nvSpPr>
          <p:cNvPr id="5122" name="Rectangle 2"/>
          <p:cNvSpPr>
            <a:spLocks/>
          </p:cNvSpPr>
          <p:nvPr/>
        </p:nvSpPr>
        <p:spPr bwMode="auto">
          <a:xfrm>
            <a:off x="-42863" y="1042988"/>
            <a:ext cx="9229725" cy="4114800"/>
          </a:xfrm>
          <a:prstGeom prst="rect">
            <a:avLst/>
          </a:prstGeom>
          <a:gradFill rotWithShape="0">
            <a:gsLst>
              <a:gs pos="0">
                <a:srgbClr val="3690E2">
                  <a:alpha val="20000"/>
                </a:srgbClr>
              </a:gs>
              <a:gs pos="100000">
                <a:srgbClr val="4445D2">
                  <a:alpha val="20000"/>
                </a:srgbClr>
              </a:gs>
            </a:gsLst>
            <a:lin ang="16380000" scaled="1"/>
          </a:gra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0" name="AutoShape 1"/>
          <p:cNvSpPr>
            <a:spLocks/>
          </p:cNvSpPr>
          <p:nvPr userDrawn="1"/>
        </p:nvSpPr>
        <p:spPr bwMode="auto">
          <a:xfrm>
            <a:off x="0" y="1057275"/>
            <a:ext cx="9229725" cy="411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BEBEB">
              <a:alpha val="12000"/>
            </a:srgbClr>
          </a:solidFill>
          <a:ln w="25400" cap="flat" cmpd="sng">
            <a:solidFill>
              <a:srgbClr val="EBEBEB">
                <a:alpha val="20000"/>
              </a:srgbClr>
            </a:solidFill>
            <a:prstDash val="solid"/>
            <a:miter lim="0"/>
            <a:headEnd/>
            <a:tailEnd/>
          </a:ln>
          <a:effectLst/>
        </p:spPr>
        <p:txBody>
          <a:bodyPr lIns="0" tIns="0" rIns="0" bIns="0" anchor="ctr"/>
          <a:lstStyle/>
          <a:p>
            <a:pPr defTabSz="219070"/>
            <a:endParaRPr lang="en-US" sz="1200" dirty="0">
              <a:solidFill>
                <a:srgbClr val="FFFFFF"/>
              </a:solidFill>
              <a:effectLst>
                <a:outerShdw blurRad="38100" dist="38100" dir="2700000" algn="tl">
                  <a:srgbClr val="000000"/>
                </a:outerShdw>
              </a:effectLst>
              <a:latin typeface="+mj-lt"/>
            </a:endParaRPr>
          </a:p>
        </p:txBody>
      </p:sp>
      <p:sp>
        <p:nvSpPr>
          <p:cNvPr id="11" name="Rectangle 10"/>
          <p:cNvSpPr/>
          <p:nvPr userDrawn="1"/>
        </p:nvSpPr>
        <p:spPr>
          <a:xfrm>
            <a:off x="4570598" y="1143000"/>
            <a:ext cx="4572000" cy="311622"/>
          </a:xfrm>
          <a:prstGeom prst="rect">
            <a:avLst/>
          </a:prstGeom>
        </p:spPr>
        <p:txBody>
          <a:bodyPr lIns="34289" tIns="17144" rIns="34289" bIns="17144">
            <a:spAutoFit/>
          </a:bodyPr>
          <a:lstStyle/>
          <a:p>
            <a:pPr algn="r" defTabSz="219070"/>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Replace this overlay with your picture and set transparency to 80%</a:t>
            </a:r>
          </a:p>
          <a:p>
            <a:pPr algn="r" defTabSz="219070"/>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Or</a:t>
            </a:r>
            <a:r>
              <a:rPr lang="en-US" sz="900" kern="1200" baseline="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simply delete it if you want plain background</a:t>
            </a:r>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a:t>
            </a:r>
            <a:endParaRPr lang="en-US" sz="900" kern="12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1513" y="333375"/>
            <a:ext cx="28753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Line 4"/>
          <p:cNvSpPr>
            <a:spLocks noChangeShapeType="1"/>
          </p:cNvSpPr>
          <p:nvPr/>
        </p:nvSpPr>
        <p:spPr bwMode="auto">
          <a:xfrm>
            <a:off x="547688" y="4614863"/>
            <a:ext cx="8039100"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5" name="AutoShape 5"/>
          <p:cNvSpPr>
            <a:spLocks/>
          </p:cNvSpPr>
          <p:nvPr/>
        </p:nvSpPr>
        <p:spPr bwMode="auto">
          <a:xfrm>
            <a:off x="8305800" y="4700588"/>
            <a:ext cx="266700" cy="266700"/>
          </a:xfrm>
          <a:prstGeom prst="roundRect">
            <a:avLst>
              <a:gd name="adj" fmla="val 11671"/>
            </a:avLst>
          </a:prstGeom>
          <a:noFill/>
          <a:ln w="12700" cap="flat">
            <a:solidFill>
              <a:srgbClr val="E6E6E6"/>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6" name="Rectangle 6"/>
          <p:cNvSpPr>
            <a:spLocks/>
          </p:cNvSpPr>
          <p:nvPr/>
        </p:nvSpPr>
        <p:spPr bwMode="auto">
          <a:xfrm>
            <a:off x="552451" y="4762446"/>
            <a:ext cx="1232306" cy="1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700">
                <a:solidFill>
                  <a:srgbClr val="FFFFFF"/>
                </a:solidFill>
                <a:latin typeface="Open Sans Bold" charset="0"/>
                <a:ea typeface="ＭＳ Ｐゴシック" charset="0"/>
                <a:cs typeface="Open Sans Bold" charset="0"/>
                <a:sym typeface="Open Sans Bold" charset="0"/>
              </a:rPr>
              <a:t>Presentation</a:t>
            </a:r>
            <a:r>
              <a:rPr lang="en-US" sz="700">
                <a:solidFill>
                  <a:srgbClr val="FFFFFF"/>
                </a:solidFill>
                <a:latin typeface="Open Sans Light" charset="0"/>
                <a:ea typeface="ＭＳ Ｐゴシック" charset="0"/>
                <a:cs typeface="Open Sans Light" charset="0"/>
                <a:sym typeface="Open Sans Light" charset="0"/>
              </a:rPr>
              <a:t> name goes here</a:t>
            </a:r>
          </a:p>
        </p:txBody>
      </p:sp>
      <p:sp>
        <p:nvSpPr>
          <p:cNvPr id="5127" name="AutoShape 7"/>
          <p:cNvSpPr>
            <a:spLocks/>
          </p:cNvSpPr>
          <p:nvPr/>
        </p:nvSpPr>
        <p:spPr bwMode="auto">
          <a:xfrm rot="10800000" flipH="1">
            <a:off x="228600" y="357188"/>
            <a:ext cx="152400" cy="152400"/>
          </a:xfrm>
          <a:prstGeom prst="roundRect">
            <a:avLst>
              <a:gd name="adj" fmla="val 21676"/>
            </a:avLst>
          </a:prstGeom>
          <a:noFill/>
          <a:ln w="25400" cap="flat">
            <a:solidFill>
              <a:srgbClr val="B3B3B3">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8" name="AutoShape 8"/>
          <p:cNvSpPr>
            <a:spLocks/>
          </p:cNvSpPr>
          <p:nvPr/>
        </p:nvSpPr>
        <p:spPr bwMode="auto">
          <a:xfrm rot="5400000">
            <a:off x="272355" y="409278"/>
            <a:ext cx="67866" cy="47030"/>
          </a:xfrm>
          <a:prstGeom prst="triangle">
            <a:avLst>
              <a:gd name="adj" fmla="val 50000"/>
            </a:avLst>
          </a:prstGeom>
          <a:solidFill>
            <a:srgbClr val="CDCDCD">
              <a:alpha val="70000"/>
            </a:srgbClr>
          </a:solidFill>
          <a:ln>
            <a:noFill/>
          </a:ln>
          <a:extLst>
            <a:ext uri="{91240B29-F687-4f45-9708-019B960494DF}">
              <a14:hiddenLine xmlns:a14="http://schemas.microsoft.com/office/drawing/2010/main" w="25400" cap="flat">
                <a:solidFill>
                  <a:srgbClr val="E6E6E6">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42863" y="-33338"/>
            <a:ext cx="9229725" cy="5191125"/>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6146" name="Rectangle 2"/>
          <p:cNvSpPr>
            <a:spLocks/>
          </p:cNvSpPr>
          <p:nvPr/>
        </p:nvSpPr>
        <p:spPr bwMode="auto">
          <a:xfrm>
            <a:off x="-42863" y="-547688"/>
            <a:ext cx="9229725" cy="4114800"/>
          </a:xfrm>
          <a:prstGeom prst="rect">
            <a:avLst/>
          </a:prstGeom>
          <a:gradFill rotWithShape="0">
            <a:gsLst>
              <a:gs pos="0">
                <a:srgbClr val="4445D2">
                  <a:alpha val="20000"/>
                </a:srgbClr>
              </a:gs>
              <a:gs pos="100000">
                <a:srgbClr val="3690E2">
                  <a:alpha val="20000"/>
                </a:srgbClr>
              </a:gs>
            </a:gsLst>
            <a:lin ang="16380000" scaled="1"/>
          </a:gra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0" name="AutoShape 1"/>
          <p:cNvSpPr>
            <a:spLocks/>
          </p:cNvSpPr>
          <p:nvPr userDrawn="1"/>
        </p:nvSpPr>
        <p:spPr bwMode="auto">
          <a:xfrm>
            <a:off x="1310" y="-542925"/>
            <a:ext cx="9229725" cy="411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BEBEB">
              <a:alpha val="12000"/>
            </a:srgbClr>
          </a:solidFill>
          <a:ln w="25400" cap="flat" cmpd="sng">
            <a:solidFill>
              <a:srgbClr val="EBEBEB">
                <a:alpha val="20000"/>
              </a:srgbClr>
            </a:solidFill>
            <a:prstDash val="solid"/>
            <a:miter lim="0"/>
            <a:headEnd/>
            <a:tailEnd/>
          </a:ln>
          <a:effectLst/>
        </p:spPr>
        <p:txBody>
          <a:bodyPr lIns="0" tIns="0" rIns="0" bIns="0" anchor="ctr"/>
          <a:lstStyle/>
          <a:p>
            <a:pPr defTabSz="219070"/>
            <a:endParaRPr lang="en-US" sz="1200" dirty="0">
              <a:solidFill>
                <a:srgbClr val="FFFFFF"/>
              </a:solidFill>
              <a:effectLst>
                <a:outerShdw blurRad="38100" dist="38100" dir="2700000" algn="tl">
                  <a:srgbClr val="000000"/>
                </a:outerShdw>
              </a:effectLst>
              <a:latin typeface="+mj-lt"/>
            </a:endParaRPr>
          </a:p>
        </p:txBody>
      </p:sp>
      <p:sp>
        <p:nvSpPr>
          <p:cNvPr id="11" name="Rectangle 10"/>
          <p:cNvSpPr/>
          <p:nvPr userDrawn="1"/>
        </p:nvSpPr>
        <p:spPr>
          <a:xfrm>
            <a:off x="4571907" y="3228975"/>
            <a:ext cx="4572000" cy="311622"/>
          </a:xfrm>
          <a:prstGeom prst="rect">
            <a:avLst/>
          </a:prstGeom>
        </p:spPr>
        <p:txBody>
          <a:bodyPr lIns="34289" tIns="17144" rIns="34289" bIns="17144">
            <a:spAutoFit/>
          </a:bodyPr>
          <a:lstStyle/>
          <a:p>
            <a:pPr algn="r" defTabSz="219070"/>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Replace this overlay with your picture and set transparency to 80%</a:t>
            </a:r>
          </a:p>
          <a:p>
            <a:pPr algn="r" defTabSz="219070"/>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Or</a:t>
            </a:r>
            <a:r>
              <a:rPr lang="en-US" sz="900" kern="1200" baseline="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simply delete it if you want plain background</a:t>
            </a:r>
            <a:r>
              <a:rPr lang="en-US" sz="900" kern="12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a:t>
            </a:r>
            <a:endParaRPr lang="en-US" sz="900" kern="12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6148" name="Rectangle 4"/>
          <p:cNvSpPr>
            <a:spLocks/>
          </p:cNvSpPr>
          <p:nvPr/>
        </p:nvSpPr>
        <p:spPr bwMode="auto">
          <a:xfrm>
            <a:off x="500063" y="4762446"/>
            <a:ext cx="1232306" cy="1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700">
                <a:solidFill>
                  <a:srgbClr val="9A9A9A"/>
                </a:solidFill>
                <a:latin typeface="Open Sans Bold" charset="0"/>
                <a:ea typeface="ＭＳ Ｐゴシック" charset="0"/>
                <a:cs typeface="Open Sans Bold" charset="0"/>
                <a:sym typeface="Open Sans Bold" charset="0"/>
              </a:rPr>
              <a:t>Presentation</a:t>
            </a:r>
            <a:r>
              <a:rPr lang="en-US" sz="700">
                <a:solidFill>
                  <a:srgbClr val="9A9A9A"/>
                </a:solidFill>
                <a:latin typeface="Open Sans Light" charset="0"/>
                <a:ea typeface="ＭＳ Ｐゴシック" charset="0"/>
                <a:cs typeface="Open Sans Light" charset="0"/>
                <a:sym typeface="Open Sans Light" charset="0"/>
              </a:rPr>
              <a:t> name goes here</a:t>
            </a:r>
          </a:p>
        </p:txBody>
      </p:sp>
      <p:sp>
        <p:nvSpPr>
          <p:cNvPr id="6149" name="AutoShape 5"/>
          <p:cNvSpPr>
            <a:spLocks/>
          </p:cNvSpPr>
          <p:nvPr/>
        </p:nvSpPr>
        <p:spPr bwMode="auto">
          <a:xfrm rot="10800000" flipH="1">
            <a:off x="228600" y="357188"/>
            <a:ext cx="152400" cy="152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50" name="AutoShape 6"/>
          <p:cNvSpPr>
            <a:spLocks/>
          </p:cNvSpPr>
          <p:nvPr/>
        </p:nvSpPr>
        <p:spPr bwMode="auto">
          <a:xfrm rot="5400000">
            <a:off x="272355" y="409278"/>
            <a:ext cx="67866" cy="47030"/>
          </a:xfrm>
          <a:prstGeom prst="triangle">
            <a:avLst>
              <a:gd name="adj" fmla="val 50000"/>
            </a:avLst>
          </a:prstGeom>
          <a:solidFill>
            <a:srgbClr val="FFFFFF">
              <a:alpha val="70000"/>
            </a:srgbClr>
          </a:solidFill>
          <a:ln>
            <a:noFill/>
          </a:ln>
          <a:extLst>
            <a:ext uri="{91240B29-F687-4f45-9708-019B960494DF}">
              <a14:hiddenLine xmlns:a14="http://schemas.microsoft.com/office/drawing/2010/main"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pic>
        <p:nvPicPr>
          <p:cNvPr id="6151"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1513" y="333375"/>
            <a:ext cx="28753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52" name="AutoShape 8"/>
          <p:cNvSpPr>
            <a:spLocks/>
          </p:cNvSpPr>
          <p:nvPr/>
        </p:nvSpPr>
        <p:spPr bwMode="auto">
          <a:xfrm>
            <a:off x="8305800" y="4691063"/>
            <a:ext cx="266700" cy="266700"/>
          </a:xfrm>
          <a:prstGeom prst="roundRect">
            <a:avLst>
              <a:gd name="adj" fmla="val 22495"/>
            </a:avLst>
          </a:prstGeom>
          <a:noFill/>
          <a:ln w="25400" cap="flat">
            <a:solidFill>
              <a:srgbClr val="B3B3B3">
                <a:alpha val="29999"/>
              </a:srgb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sldNum="0" hdr="0" ftr="0" dt="0"/>
  <p:txStyles>
    <p:titleStyle>
      <a:lvl1pPr algn="ctr" rtl="0" fontAlgn="base">
        <a:spcBef>
          <a:spcPct val="0"/>
        </a:spcBef>
        <a:spcAft>
          <a:spcPct val="0"/>
        </a:spcAft>
        <a:defRPr sz="1400">
          <a:solidFill>
            <a:schemeClr val="tx1"/>
          </a:solidFill>
          <a:latin typeface="+mj-lt"/>
          <a:ea typeface="+mj-ea"/>
          <a:cs typeface="+mj-cs"/>
          <a:sym typeface="Roboto Regular" charset="0"/>
        </a:defRPr>
      </a:lvl1pPr>
      <a:lvl2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5pPr>
      <a:lvl6pPr marL="171446"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6pPr>
      <a:lvl7pPr marL="342893"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7pPr>
      <a:lvl8pPr marL="514339"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8pPr>
      <a:lvl9pPr marL="685785" algn="ctr" rtl="0" fontAlgn="base">
        <a:spcBef>
          <a:spcPct val="0"/>
        </a:spcBef>
        <a:spcAft>
          <a:spcPct val="0"/>
        </a:spcAft>
        <a:defRPr sz="14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p:bodyStyle>
    <p:otherStyle>
      <a:defPPr>
        <a:defRPr lang="en-US"/>
      </a:defPPr>
      <a:lvl1pPr marL="0" algn="l" defTabSz="171446" rtl="0" eaLnBrk="1" latinLnBrk="0" hangingPunct="1">
        <a:defRPr sz="700" kern="1200">
          <a:solidFill>
            <a:schemeClr val="tx1"/>
          </a:solidFill>
          <a:latin typeface="+mn-lt"/>
          <a:ea typeface="+mn-ea"/>
          <a:cs typeface="+mn-cs"/>
        </a:defRPr>
      </a:lvl1pPr>
      <a:lvl2pPr marL="171446" algn="l" defTabSz="171446" rtl="0" eaLnBrk="1" latinLnBrk="0" hangingPunct="1">
        <a:defRPr sz="700" kern="1200">
          <a:solidFill>
            <a:schemeClr val="tx1"/>
          </a:solidFill>
          <a:latin typeface="+mn-lt"/>
          <a:ea typeface="+mn-ea"/>
          <a:cs typeface="+mn-cs"/>
        </a:defRPr>
      </a:lvl2pPr>
      <a:lvl3pPr marL="342893" algn="l" defTabSz="171446" rtl="0" eaLnBrk="1" latinLnBrk="0" hangingPunct="1">
        <a:defRPr sz="700" kern="1200">
          <a:solidFill>
            <a:schemeClr val="tx1"/>
          </a:solidFill>
          <a:latin typeface="+mn-lt"/>
          <a:ea typeface="+mn-ea"/>
          <a:cs typeface="+mn-cs"/>
        </a:defRPr>
      </a:lvl3pPr>
      <a:lvl4pPr marL="514339" algn="l" defTabSz="171446" rtl="0" eaLnBrk="1" latinLnBrk="0" hangingPunct="1">
        <a:defRPr sz="700" kern="1200">
          <a:solidFill>
            <a:schemeClr val="tx1"/>
          </a:solidFill>
          <a:latin typeface="+mn-lt"/>
          <a:ea typeface="+mn-ea"/>
          <a:cs typeface="+mn-cs"/>
        </a:defRPr>
      </a:lvl4pPr>
      <a:lvl5pPr marL="685785" algn="l" defTabSz="171446" rtl="0" eaLnBrk="1" latinLnBrk="0" hangingPunct="1">
        <a:defRPr sz="700" kern="1200">
          <a:solidFill>
            <a:schemeClr val="tx1"/>
          </a:solidFill>
          <a:latin typeface="+mn-lt"/>
          <a:ea typeface="+mn-ea"/>
          <a:cs typeface="+mn-cs"/>
        </a:defRPr>
      </a:lvl5pPr>
      <a:lvl6pPr marL="857231" algn="l" defTabSz="171446" rtl="0" eaLnBrk="1" latinLnBrk="0" hangingPunct="1">
        <a:defRPr sz="700" kern="1200">
          <a:solidFill>
            <a:schemeClr val="tx1"/>
          </a:solidFill>
          <a:latin typeface="+mn-lt"/>
          <a:ea typeface="+mn-ea"/>
          <a:cs typeface="+mn-cs"/>
        </a:defRPr>
      </a:lvl6pPr>
      <a:lvl7pPr marL="1028678" algn="l" defTabSz="171446" rtl="0" eaLnBrk="1" latinLnBrk="0" hangingPunct="1">
        <a:defRPr sz="700" kern="1200">
          <a:solidFill>
            <a:schemeClr val="tx1"/>
          </a:solidFill>
          <a:latin typeface="+mn-lt"/>
          <a:ea typeface="+mn-ea"/>
          <a:cs typeface="+mn-cs"/>
        </a:defRPr>
      </a:lvl7pPr>
      <a:lvl8pPr marL="1200124" algn="l" defTabSz="171446" rtl="0" eaLnBrk="1" latinLnBrk="0" hangingPunct="1">
        <a:defRPr sz="700" kern="1200">
          <a:solidFill>
            <a:schemeClr val="tx1"/>
          </a:solidFill>
          <a:latin typeface="+mn-lt"/>
          <a:ea typeface="+mn-ea"/>
          <a:cs typeface="+mn-cs"/>
        </a:defRPr>
      </a:lvl8pPr>
      <a:lvl9pPr marL="1371570" algn="l" defTabSz="171446"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4900" y="1047682"/>
            <a:ext cx="1841500" cy="1905000"/>
          </a:xfrm>
          <a:prstGeom prst="rect">
            <a:avLst/>
          </a:prstGeom>
        </p:spPr>
      </p:pic>
      <p:sp>
        <p:nvSpPr>
          <p:cNvPr id="6" name="Subtitle 2"/>
          <p:cNvSpPr>
            <a:spLocks noGrp="1"/>
          </p:cNvSpPr>
          <p:nvPr>
            <p:ph type="subTitle" idx="1"/>
          </p:nvPr>
        </p:nvSpPr>
        <p:spPr>
          <a:xfrm>
            <a:off x="1371600" y="3517900"/>
            <a:ext cx="6400800" cy="284993"/>
          </a:xfrm>
        </p:spPr>
        <p:txBody>
          <a:bodyPr/>
          <a:lstStyle/>
          <a:p>
            <a:r>
              <a:rPr lang="en-US" dirty="0" smtClean="0">
                <a:solidFill>
                  <a:srgbClr val="000000"/>
                </a:solidFill>
                <a:latin typeface="Open Sans"/>
              </a:rPr>
              <a:t>Mike Goffin and Wesley Shields</a:t>
            </a:r>
            <a:endParaRPr lang="en-US" dirty="0">
              <a:solidFill>
                <a:srgbClr val="000000"/>
              </a:solidFill>
              <a:latin typeface="Open Sans"/>
            </a:endParaRPr>
          </a:p>
        </p:txBody>
      </p:sp>
      <p:sp>
        <p:nvSpPr>
          <p:cNvPr id="8" name="TextBox 7"/>
          <p:cNvSpPr txBox="1"/>
          <p:nvPr/>
        </p:nvSpPr>
        <p:spPr>
          <a:xfrm>
            <a:off x="3447209" y="3731117"/>
            <a:ext cx="2288834" cy="246221"/>
          </a:xfrm>
          <a:prstGeom prst="rect">
            <a:avLst/>
          </a:prstGeom>
          <a:noFill/>
        </p:spPr>
        <p:txBody>
          <a:bodyPr wrap="square" rtlCol="0">
            <a:spAutoFit/>
          </a:bodyPr>
          <a:lstStyle/>
          <a:p>
            <a:r>
              <a:rPr lang="en-US" sz="1000" dirty="0" smtClean="0">
                <a:solidFill>
                  <a:schemeClr val="bg1">
                    <a:lumMod val="65000"/>
                  </a:schemeClr>
                </a:solidFill>
                <a:latin typeface="Open Sans"/>
              </a:rPr>
              <a:t>2014-</a:t>
            </a:r>
            <a:r>
              <a:rPr lang="en-US" sz="1000" dirty="0" smtClean="0">
                <a:solidFill>
                  <a:schemeClr val="bg1">
                    <a:lumMod val="65000"/>
                  </a:schemeClr>
                </a:solidFill>
                <a:latin typeface="Open Sans"/>
              </a:rPr>
              <a:t>11-14</a:t>
            </a:r>
            <a:endParaRPr lang="en-US" sz="1000" dirty="0">
              <a:solidFill>
                <a:schemeClr val="bg1">
                  <a:lumMod val="65000"/>
                </a:schemeClr>
              </a:solidFill>
              <a:latin typeface="Open Sans"/>
            </a:endParaRPr>
          </a:p>
        </p:txBody>
      </p:sp>
      <p:sp>
        <p:nvSpPr>
          <p:cNvPr id="5" name="TextBox 4"/>
          <p:cNvSpPr txBox="1"/>
          <p:nvPr/>
        </p:nvSpPr>
        <p:spPr>
          <a:xfrm>
            <a:off x="0" y="4830058"/>
            <a:ext cx="4615232" cy="400110"/>
          </a:xfrm>
          <a:prstGeom prst="rect">
            <a:avLst/>
          </a:prstGeom>
          <a:noFill/>
        </p:spPr>
        <p:txBody>
          <a:bodyPr wrap="square" rtlCol="0">
            <a:spAutoFit/>
          </a:bodyPr>
          <a:lstStyle/>
          <a:p>
            <a:pPr algn="l"/>
            <a:r>
              <a:rPr lang="en-US" sz="1000" dirty="0">
                <a:solidFill>
                  <a:srgbClr val="383737"/>
                </a:solidFill>
              </a:rPr>
              <a:t>Approved for Public Release; Distribution Unlimited. Case Number 14-3467</a:t>
            </a:r>
          </a:p>
          <a:p>
            <a:pPr algn="l"/>
            <a:endParaRPr lang="en-US" sz="1000" dirty="0">
              <a:solidFill>
                <a:srgbClr val="383737"/>
              </a:solidFill>
            </a:endParaRPr>
          </a:p>
        </p:txBody>
      </p:sp>
    </p:spTree>
    <p:extLst>
      <p:ext uri="{BB962C8B-B14F-4D97-AF65-F5344CB8AC3E}">
        <p14:creationId xmlns:p14="http://schemas.microsoft.com/office/powerpoint/2010/main" val="38911861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5561212" cy="415498"/>
          </a:xfrm>
          <a:prstGeom prst="rect">
            <a:avLst/>
          </a:prstGeom>
          <a:noFill/>
        </p:spPr>
        <p:txBody>
          <a:bodyPr wrap="square" rtlCol="0">
            <a:spAutoFit/>
          </a:bodyPr>
          <a:lstStyle/>
          <a:p>
            <a:pPr algn="l"/>
            <a:r>
              <a:rPr lang="en-US" dirty="0" smtClean="0">
                <a:solidFill>
                  <a:srgbClr val="2777FF"/>
                </a:solidFill>
                <a:latin typeface="Open Sans"/>
              </a:rPr>
              <a:t>Supported Top-level Objects (TLOs)</a:t>
            </a:r>
            <a:endParaRPr lang="en-US" dirty="0">
              <a:solidFill>
                <a:srgbClr val="2777FF"/>
              </a:solidFill>
              <a:latin typeface="Open Sans"/>
            </a:endParaRPr>
          </a:p>
        </p:txBody>
      </p:sp>
      <p:sp>
        <p:nvSpPr>
          <p:cNvPr id="6" name="TextBox 5"/>
          <p:cNvSpPr txBox="1"/>
          <p:nvPr/>
        </p:nvSpPr>
        <p:spPr>
          <a:xfrm>
            <a:off x="146542" y="1070262"/>
            <a:ext cx="4530530" cy="3647152"/>
          </a:xfrm>
          <a:prstGeom prst="rect">
            <a:avLst/>
          </a:prstGeom>
          <a:noFill/>
        </p:spPr>
        <p:txBody>
          <a:bodyPr wrap="square" rtlCol="0">
            <a:spAutoFit/>
          </a:bodyPr>
          <a:lstStyle/>
          <a:p>
            <a:r>
              <a:rPr lang="en-US" dirty="0" smtClean="0">
                <a:solidFill>
                  <a:srgbClr val="2777FF"/>
                </a:solidFill>
                <a:latin typeface="Open Sans"/>
                <a:cs typeface="Open Sans"/>
              </a:rPr>
              <a:t>Campaigns</a:t>
            </a:r>
          </a:p>
          <a:p>
            <a:r>
              <a:rPr lang="en-US" dirty="0" smtClean="0">
                <a:solidFill>
                  <a:srgbClr val="2777FF"/>
                </a:solidFill>
                <a:latin typeface="Open Sans"/>
                <a:cs typeface="Open Sans"/>
              </a:rPr>
              <a:t>Certificates</a:t>
            </a:r>
          </a:p>
          <a:p>
            <a:r>
              <a:rPr lang="en-US" dirty="0" smtClean="0">
                <a:solidFill>
                  <a:srgbClr val="2777FF"/>
                </a:solidFill>
                <a:latin typeface="Open Sans"/>
                <a:cs typeface="Open Sans"/>
              </a:rPr>
              <a:t>Domains</a:t>
            </a:r>
          </a:p>
          <a:p>
            <a:r>
              <a:rPr lang="en-US" dirty="0" smtClean="0">
                <a:solidFill>
                  <a:srgbClr val="2777FF"/>
                </a:solidFill>
                <a:latin typeface="Open Sans"/>
                <a:cs typeface="Open Sans"/>
              </a:rPr>
              <a:t>Emails</a:t>
            </a:r>
          </a:p>
          <a:p>
            <a:r>
              <a:rPr lang="en-US" dirty="0" smtClean="0">
                <a:solidFill>
                  <a:srgbClr val="2777FF"/>
                </a:solidFill>
                <a:latin typeface="Open Sans"/>
                <a:cs typeface="Open Sans"/>
              </a:rPr>
              <a:t>Events</a:t>
            </a:r>
          </a:p>
          <a:p>
            <a:r>
              <a:rPr lang="en-US" dirty="0" smtClean="0">
                <a:solidFill>
                  <a:srgbClr val="2777FF"/>
                </a:solidFill>
                <a:latin typeface="Open Sans"/>
                <a:cs typeface="Open Sans"/>
              </a:rPr>
              <a:t>Indicators</a:t>
            </a:r>
          </a:p>
          <a:p>
            <a:r>
              <a:rPr lang="en-US" dirty="0" smtClean="0">
                <a:solidFill>
                  <a:srgbClr val="2777FF"/>
                </a:solidFill>
                <a:latin typeface="Open Sans"/>
                <a:cs typeface="Open Sans"/>
              </a:rPr>
              <a:t>IPs</a:t>
            </a:r>
          </a:p>
          <a:p>
            <a:r>
              <a:rPr lang="en-US" dirty="0" smtClean="0">
                <a:solidFill>
                  <a:srgbClr val="2777FF"/>
                </a:solidFill>
                <a:latin typeface="Open Sans"/>
                <a:cs typeface="Open Sans"/>
              </a:rPr>
              <a:t>PCAPs</a:t>
            </a:r>
          </a:p>
          <a:p>
            <a:r>
              <a:rPr lang="en-US" dirty="0" smtClean="0">
                <a:solidFill>
                  <a:srgbClr val="2777FF"/>
                </a:solidFill>
                <a:latin typeface="Open Sans"/>
                <a:cs typeface="Open Sans"/>
              </a:rPr>
              <a:t>Raw Data</a:t>
            </a:r>
          </a:p>
          <a:p>
            <a:r>
              <a:rPr lang="en-US" dirty="0" smtClean="0">
                <a:solidFill>
                  <a:srgbClr val="2777FF"/>
                </a:solidFill>
                <a:latin typeface="Open Sans"/>
                <a:cs typeface="Open Sans"/>
              </a:rPr>
              <a:t>Samples</a:t>
            </a:r>
          </a:p>
          <a:p>
            <a:r>
              <a:rPr lang="en-US" dirty="0" smtClean="0">
                <a:solidFill>
                  <a:srgbClr val="2777FF"/>
                </a:solidFill>
                <a:latin typeface="Open Sans"/>
                <a:cs typeface="Open Sans"/>
              </a:rPr>
              <a:t>Targets</a:t>
            </a:r>
          </a:p>
        </p:txBody>
      </p:sp>
      <p:sp>
        <p:nvSpPr>
          <p:cNvPr id="2" name="TextBox 1"/>
          <p:cNvSpPr txBox="1"/>
          <p:nvPr/>
        </p:nvSpPr>
        <p:spPr>
          <a:xfrm>
            <a:off x="877567" y="627888"/>
            <a:ext cx="3132130" cy="415498"/>
          </a:xfrm>
          <a:prstGeom prst="rect">
            <a:avLst/>
          </a:prstGeom>
          <a:noFill/>
        </p:spPr>
        <p:txBody>
          <a:bodyPr wrap="square" rtlCol="0">
            <a:spAutoFit/>
          </a:bodyPr>
          <a:lstStyle/>
          <a:p>
            <a:r>
              <a:rPr lang="en-US" dirty="0" smtClean="0"/>
              <a:t>3.1.0 Release</a:t>
            </a:r>
            <a:endParaRPr lang="en-US" dirty="0"/>
          </a:p>
        </p:txBody>
      </p:sp>
      <p:sp>
        <p:nvSpPr>
          <p:cNvPr id="7" name="TextBox 6"/>
          <p:cNvSpPr txBox="1"/>
          <p:nvPr/>
        </p:nvSpPr>
        <p:spPr>
          <a:xfrm>
            <a:off x="4911240" y="1591112"/>
            <a:ext cx="3132130" cy="415498"/>
          </a:xfrm>
          <a:prstGeom prst="rect">
            <a:avLst/>
          </a:prstGeom>
          <a:noFill/>
        </p:spPr>
        <p:txBody>
          <a:bodyPr wrap="square" rtlCol="0">
            <a:spAutoFit/>
          </a:bodyPr>
          <a:lstStyle/>
          <a:p>
            <a:r>
              <a:rPr lang="en-US" dirty="0" smtClean="0"/>
              <a:t>Master</a:t>
            </a:r>
            <a:endParaRPr lang="en-US" dirty="0"/>
          </a:p>
        </p:txBody>
      </p:sp>
      <p:sp>
        <p:nvSpPr>
          <p:cNvPr id="8" name="TextBox 7"/>
          <p:cNvSpPr txBox="1"/>
          <p:nvPr/>
        </p:nvSpPr>
        <p:spPr>
          <a:xfrm>
            <a:off x="4911240" y="2963616"/>
            <a:ext cx="3132130" cy="415498"/>
          </a:xfrm>
          <a:prstGeom prst="rect">
            <a:avLst/>
          </a:prstGeom>
          <a:noFill/>
        </p:spPr>
        <p:txBody>
          <a:bodyPr wrap="square" rtlCol="0">
            <a:spAutoFit/>
          </a:bodyPr>
          <a:lstStyle/>
          <a:p>
            <a:r>
              <a:rPr lang="en-US" dirty="0" smtClean="0"/>
              <a:t>Upcoming</a:t>
            </a:r>
            <a:endParaRPr lang="en-US" dirty="0"/>
          </a:p>
        </p:txBody>
      </p:sp>
      <p:sp>
        <p:nvSpPr>
          <p:cNvPr id="11" name="TextBox 10"/>
          <p:cNvSpPr txBox="1"/>
          <p:nvPr/>
        </p:nvSpPr>
        <p:spPr>
          <a:xfrm>
            <a:off x="4911240" y="2037715"/>
            <a:ext cx="3132130" cy="415498"/>
          </a:xfrm>
          <a:prstGeom prst="rect">
            <a:avLst/>
          </a:prstGeom>
          <a:noFill/>
        </p:spPr>
        <p:txBody>
          <a:bodyPr wrap="square" rtlCol="0">
            <a:spAutoFit/>
          </a:bodyPr>
          <a:lstStyle/>
          <a:p>
            <a:r>
              <a:rPr lang="en-US" dirty="0" smtClean="0">
                <a:solidFill>
                  <a:srgbClr val="2777FF"/>
                </a:solidFill>
              </a:rPr>
              <a:t>Actors</a:t>
            </a:r>
            <a:endParaRPr lang="en-US" dirty="0">
              <a:solidFill>
                <a:srgbClr val="2777FF"/>
              </a:solidFill>
            </a:endParaRPr>
          </a:p>
        </p:txBody>
      </p:sp>
      <p:sp>
        <p:nvSpPr>
          <p:cNvPr id="12" name="TextBox 11"/>
          <p:cNvSpPr txBox="1"/>
          <p:nvPr/>
        </p:nvSpPr>
        <p:spPr>
          <a:xfrm>
            <a:off x="4911240" y="3488706"/>
            <a:ext cx="3132130" cy="415498"/>
          </a:xfrm>
          <a:prstGeom prst="rect">
            <a:avLst/>
          </a:prstGeom>
          <a:noFill/>
        </p:spPr>
        <p:txBody>
          <a:bodyPr wrap="square" rtlCol="0">
            <a:spAutoFit/>
          </a:bodyPr>
          <a:lstStyle/>
          <a:p>
            <a:r>
              <a:rPr lang="en-US" dirty="0" smtClean="0">
                <a:solidFill>
                  <a:srgbClr val="2777FF"/>
                </a:solidFill>
              </a:rPr>
              <a:t>Disassembly Files</a:t>
            </a:r>
            <a:endParaRPr lang="en-US" dirty="0">
              <a:solidFill>
                <a:srgbClr val="2777FF"/>
              </a:solidFill>
            </a:endParaRPr>
          </a:p>
        </p:txBody>
      </p:sp>
    </p:spTree>
    <p:extLst>
      <p:ext uri="{BB962C8B-B14F-4D97-AF65-F5344CB8AC3E}">
        <p14:creationId xmlns:p14="http://schemas.microsoft.com/office/powerpoint/2010/main" val="11928324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Notable Features</a:t>
            </a:r>
            <a:endParaRPr lang="en-US" dirty="0">
              <a:solidFill>
                <a:srgbClr val="2777FF"/>
              </a:solidFill>
              <a:latin typeface="Open Sans"/>
            </a:endParaRPr>
          </a:p>
        </p:txBody>
      </p:sp>
      <p:sp>
        <p:nvSpPr>
          <p:cNvPr id="6" name="TextBox 5"/>
          <p:cNvSpPr txBox="1"/>
          <p:nvPr/>
        </p:nvSpPr>
        <p:spPr>
          <a:xfrm>
            <a:off x="960799" y="4423972"/>
            <a:ext cx="1391926" cy="415498"/>
          </a:xfrm>
          <a:prstGeom prst="rect">
            <a:avLst/>
          </a:prstGeom>
          <a:noFill/>
        </p:spPr>
        <p:txBody>
          <a:bodyPr wrap="square" rtlCol="0">
            <a:spAutoFit/>
          </a:bodyPr>
          <a:lstStyle/>
          <a:p>
            <a:pPr algn="l"/>
            <a:r>
              <a:rPr lang="en-US" dirty="0" smtClean="0">
                <a:solidFill>
                  <a:srgbClr val="2777FF"/>
                </a:solidFill>
                <a:latin typeface="Open Sans"/>
                <a:cs typeface="Open Sans"/>
              </a:rPr>
              <a:t>Services</a:t>
            </a:r>
            <a:endParaRPr lang="en-US" dirty="0">
              <a:solidFill>
                <a:srgbClr val="2777FF"/>
              </a:solidFill>
              <a:latin typeface="Open Sans"/>
              <a:cs typeface="Open Sans"/>
            </a:endParaRPr>
          </a:p>
        </p:txBody>
      </p:sp>
      <p:sp>
        <p:nvSpPr>
          <p:cNvPr id="7" name="TextBox 6"/>
          <p:cNvSpPr txBox="1"/>
          <p:nvPr/>
        </p:nvSpPr>
        <p:spPr>
          <a:xfrm>
            <a:off x="6097951" y="1932458"/>
            <a:ext cx="1859545" cy="415498"/>
          </a:xfrm>
          <a:prstGeom prst="rect">
            <a:avLst/>
          </a:prstGeom>
          <a:noFill/>
        </p:spPr>
        <p:txBody>
          <a:bodyPr wrap="square" rtlCol="0">
            <a:spAutoFit/>
          </a:bodyPr>
          <a:lstStyle/>
          <a:p>
            <a:pPr algn="l"/>
            <a:r>
              <a:rPr lang="en-US" dirty="0" smtClean="0">
                <a:latin typeface="Open Sans"/>
                <a:cs typeface="Open Sans"/>
              </a:rPr>
              <a:t>Bucket Lists</a:t>
            </a:r>
          </a:p>
        </p:txBody>
      </p:sp>
      <p:sp>
        <p:nvSpPr>
          <p:cNvPr id="8" name="TextBox 7"/>
          <p:cNvSpPr txBox="1"/>
          <p:nvPr/>
        </p:nvSpPr>
        <p:spPr>
          <a:xfrm>
            <a:off x="960799" y="3902999"/>
            <a:ext cx="2927449" cy="415498"/>
          </a:xfrm>
          <a:prstGeom prst="rect">
            <a:avLst/>
          </a:prstGeom>
          <a:noFill/>
        </p:spPr>
        <p:txBody>
          <a:bodyPr wrap="square" rtlCol="0">
            <a:spAutoFit/>
          </a:bodyPr>
          <a:lstStyle/>
          <a:p>
            <a:pPr algn="l"/>
            <a:r>
              <a:rPr lang="en-US" dirty="0" smtClean="0">
                <a:latin typeface="Open Sans"/>
                <a:cs typeface="Open Sans"/>
              </a:rPr>
              <a:t>Campaign attribution</a:t>
            </a:r>
          </a:p>
        </p:txBody>
      </p:sp>
      <p:sp>
        <p:nvSpPr>
          <p:cNvPr id="10" name="TextBox 9"/>
          <p:cNvSpPr txBox="1"/>
          <p:nvPr/>
        </p:nvSpPr>
        <p:spPr>
          <a:xfrm>
            <a:off x="960799" y="1345203"/>
            <a:ext cx="1800903" cy="415498"/>
          </a:xfrm>
          <a:prstGeom prst="rect">
            <a:avLst/>
          </a:prstGeom>
          <a:noFill/>
        </p:spPr>
        <p:txBody>
          <a:bodyPr wrap="square" rtlCol="0">
            <a:spAutoFit/>
          </a:bodyPr>
          <a:lstStyle/>
          <a:p>
            <a:pPr algn="l"/>
            <a:r>
              <a:rPr lang="en-US" dirty="0" smtClean="0">
                <a:latin typeface="Open Sans"/>
                <a:cs typeface="Open Sans"/>
              </a:rPr>
              <a:t>Comments</a:t>
            </a:r>
          </a:p>
        </p:txBody>
      </p:sp>
      <p:sp>
        <p:nvSpPr>
          <p:cNvPr id="11" name="TextBox 10"/>
          <p:cNvSpPr txBox="1"/>
          <p:nvPr/>
        </p:nvSpPr>
        <p:spPr>
          <a:xfrm>
            <a:off x="6097951" y="1328917"/>
            <a:ext cx="1517080" cy="415498"/>
          </a:xfrm>
          <a:prstGeom prst="rect">
            <a:avLst/>
          </a:prstGeom>
          <a:noFill/>
        </p:spPr>
        <p:txBody>
          <a:bodyPr wrap="square" rtlCol="0">
            <a:spAutoFit/>
          </a:bodyPr>
          <a:lstStyle/>
          <a:p>
            <a:pPr algn="l"/>
            <a:r>
              <a:rPr lang="en-US" dirty="0" smtClean="0">
                <a:latin typeface="Open Sans"/>
                <a:cs typeface="Open Sans"/>
              </a:rPr>
              <a:t>Favorites</a:t>
            </a:r>
          </a:p>
        </p:txBody>
      </p:sp>
      <p:sp>
        <p:nvSpPr>
          <p:cNvPr id="12" name="TextBox 11"/>
          <p:cNvSpPr txBox="1"/>
          <p:nvPr/>
        </p:nvSpPr>
        <p:spPr>
          <a:xfrm>
            <a:off x="960799" y="2360955"/>
            <a:ext cx="1839224" cy="415498"/>
          </a:xfrm>
          <a:prstGeom prst="rect">
            <a:avLst/>
          </a:prstGeom>
          <a:noFill/>
        </p:spPr>
        <p:txBody>
          <a:bodyPr wrap="square" rtlCol="0">
            <a:spAutoFit/>
          </a:bodyPr>
          <a:lstStyle/>
          <a:p>
            <a:pPr algn="l"/>
            <a:r>
              <a:rPr lang="en-US" dirty="0" smtClean="0">
                <a:solidFill>
                  <a:srgbClr val="FF0000"/>
                </a:solidFill>
                <a:latin typeface="Open Sans"/>
                <a:cs typeface="Open Sans"/>
              </a:rPr>
              <a:t>Notifications</a:t>
            </a:r>
          </a:p>
        </p:txBody>
      </p:sp>
      <p:sp>
        <p:nvSpPr>
          <p:cNvPr id="13" name="TextBox 12"/>
          <p:cNvSpPr txBox="1"/>
          <p:nvPr/>
        </p:nvSpPr>
        <p:spPr>
          <a:xfrm>
            <a:off x="960799" y="2867609"/>
            <a:ext cx="1189231" cy="415498"/>
          </a:xfrm>
          <a:prstGeom prst="rect">
            <a:avLst/>
          </a:prstGeom>
          <a:noFill/>
        </p:spPr>
        <p:txBody>
          <a:bodyPr wrap="square" rtlCol="0">
            <a:spAutoFit/>
          </a:bodyPr>
          <a:lstStyle/>
          <a:p>
            <a:pPr algn="l"/>
            <a:r>
              <a:rPr lang="en-US" dirty="0" smtClean="0">
                <a:latin typeface="Open Sans"/>
                <a:cs typeface="Open Sans"/>
              </a:rPr>
              <a:t>Objects</a:t>
            </a:r>
          </a:p>
        </p:txBody>
      </p:sp>
      <p:sp>
        <p:nvSpPr>
          <p:cNvPr id="14" name="TextBox 13"/>
          <p:cNvSpPr txBox="1"/>
          <p:nvPr/>
        </p:nvSpPr>
        <p:spPr>
          <a:xfrm>
            <a:off x="6104520" y="2575356"/>
            <a:ext cx="2017206" cy="415498"/>
          </a:xfrm>
          <a:prstGeom prst="rect">
            <a:avLst/>
          </a:prstGeom>
          <a:noFill/>
        </p:spPr>
        <p:txBody>
          <a:bodyPr wrap="square" rtlCol="0">
            <a:spAutoFit/>
          </a:bodyPr>
          <a:lstStyle/>
          <a:p>
            <a:pPr algn="l"/>
            <a:r>
              <a:rPr lang="en-US" dirty="0" smtClean="0">
                <a:latin typeface="Open Sans"/>
                <a:cs typeface="Open Sans"/>
              </a:rPr>
              <a:t>Relationships</a:t>
            </a:r>
          </a:p>
        </p:txBody>
      </p:sp>
      <p:sp>
        <p:nvSpPr>
          <p:cNvPr id="15" name="TextBox 14"/>
          <p:cNvSpPr txBox="1"/>
          <p:nvPr/>
        </p:nvSpPr>
        <p:spPr>
          <a:xfrm>
            <a:off x="960799" y="3383471"/>
            <a:ext cx="1945859" cy="415498"/>
          </a:xfrm>
          <a:prstGeom prst="rect">
            <a:avLst/>
          </a:prstGeom>
          <a:noFill/>
        </p:spPr>
        <p:txBody>
          <a:bodyPr wrap="square" rtlCol="0">
            <a:spAutoFit/>
          </a:bodyPr>
          <a:lstStyle/>
          <a:p>
            <a:pPr algn="l"/>
            <a:r>
              <a:rPr lang="en-US" dirty="0" smtClean="0">
                <a:latin typeface="Open Sans"/>
                <a:cs typeface="Open Sans"/>
              </a:rPr>
              <a:t>Screenshots</a:t>
            </a:r>
          </a:p>
        </p:txBody>
      </p:sp>
      <p:sp>
        <p:nvSpPr>
          <p:cNvPr id="16" name="TextBox 15"/>
          <p:cNvSpPr txBox="1"/>
          <p:nvPr/>
        </p:nvSpPr>
        <p:spPr>
          <a:xfrm>
            <a:off x="6104520" y="3310084"/>
            <a:ext cx="1594694" cy="415498"/>
          </a:xfrm>
          <a:prstGeom prst="rect">
            <a:avLst/>
          </a:prstGeom>
          <a:noFill/>
        </p:spPr>
        <p:txBody>
          <a:bodyPr wrap="square" rtlCol="0">
            <a:spAutoFit/>
          </a:bodyPr>
          <a:lstStyle/>
          <a:p>
            <a:pPr algn="l"/>
            <a:r>
              <a:rPr lang="en-US" dirty="0" smtClean="0">
                <a:latin typeface="Open Sans"/>
                <a:cs typeface="Open Sans"/>
              </a:rPr>
              <a:t>Sectors</a:t>
            </a:r>
          </a:p>
        </p:txBody>
      </p:sp>
      <p:sp>
        <p:nvSpPr>
          <p:cNvPr id="17" name="TextBox 16"/>
          <p:cNvSpPr txBox="1"/>
          <p:nvPr/>
        </p:nvSpPr>
        <p:spPr>
          <a:xfrm>
            <a:off x="960799" y="818756"/>
            <a:ext cx="1239526" cy="415498"/>
          </a:xfrm>
          <a:prstGeom prst="rect">
            <a:avLst/>
          </a:prstGeom>
          <a:noFill/>
        </p:spPr>
        <p:txBody>
          <a:bodyPr wrap="square" rtlCol="0">
            <a:spAutoFit/>
          </a:bodyPr>
          <a:lstStyle/>
          <a:p>
            <a:pPr algn="l"/>
            <a:r>
              <a:rPr lang="en-US" dirty="0" smtClean="0">
                <a:latin typeface="Open Sans"/>
                <a:cs typeface="Open Sans"/>
              </a:rPr>
              <a:t>Sources</a:t>
            </a:r>
          </a:p>
        </p:txBody>
      </p:sp>
      <p:sp>
        <p:nvSpPr>
          <p:cNvPr id="18" name="TextBox 17"/>
          <p:cNvSpPr txBox="1"/>
          <p:nvPr/>
        </p:nvSpPr>
        <p:spPr>
          <a:xfrm>
            <a:off x="6097951" y="4061027"/>
            <a:ext cx="2170166" cy="415498"/>
          </a:xfrm>
          <a:prstGeom prst="rect">
            <a:avLst/>
          </a:prstGeom>
          <a:noFill/>
        </p:spPr>
        <p:txBody>
          <a:bodyPr wrap="square" rtlCol="0">
            <a:spAutoFit/>
          </a:bodyPr>
          <a:lstStyle/>
          <a:p>
            <a:pPr algn="l"/>
            <a:r>
              <a:rPr lang="en-US" dirty="0" smtClean="0">
                <a:solidFill>
                  <a:srgbClr val="FF0000"/>
                </a:solidFill>
                <a:latin typeface="Open Sans"/>
                <a:cs typeface="Open Sans"/>
              </a:rPr>
              <a:t>Subscriptions</a:t>
            </a:r>
          </a:p>
        </p:txBody>
      </p:sp>
      <p:sp>
        <p:nvSpPr>
          <p:cNvPr id="19" name="TextBox 18"/>
          <p:cNvSpPr txBox="1"/>
          <p:nvPr/>
        </p:nvSpPr>
        <p:spPr>
          <a:xfrm>
            <a:off x="960799" y="1852221"/>
            <a:ext cx="1793459" cy="415498"/>
          </a:xfrm>
          <a:prstGeom prst="rect">
            <a:avLst/>
          </a:prstGeom>
          <a:noFill/>
        </p:spPr>
        <p:txBody>
          <a:bodyPr wrap="square" rtlCol="0">
            <a:spAutoFit/>
          </a:bodyPr>
          <a:lstStyle/>
          <a:p>
            <a:pPr algn="l"/>
            <a:r>
              <a:rPr lang="en-US" dirty="0" smtClean="0">
                <a:latin typeface="Open Sans"/>
                <a:cs typeface="Open Sans"/>
              </a:rPr>
              <a:t>Grouping</a:t>
            </a:r>
          </a:p>
        </p:txBody>
      </p:sp>
      <p:grpSp>
        <p:nvGrpSpPr>
          <p:cNvPr id="20" name="Group 29"/>
          <p:cNvGrpSpPr>
            <a:grpSpLocks/>
          </p:cNvGrpSpPr>
          <p:nvPr/>
        </p:nvGrpSpPr>
        <p:grpSpPr bwMode="auto">
          <a:xfrm rot="1599786" flipH="1">
            <a:off x="2725465" y="1230329"/>
            <a:ext cx="3084758" cy="4159511"/>
            <a:chOff x="0" y="0"/>
            <a:chExt cx="2464" cy="2219"/>
          </a:xfrm>
        </p:grpSpPr>
        <p:sp>
          <p:nvSpPr>
            <p:cNvPr id="21"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22" name="Picture 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23" name="Group 29"/>
          <p:cNvGrpSpPr>
            <a:grpSpLocks/>
          </p:cNvGrpSpPr>
          <p:nvPr/>
        </p:nvGrpSpPr>
        <p:grpSpPr bwMode="auto">
          <a:xfrm rot="21150756">
            <a:off x="2477346" y="-206964"/>
            <a:ext cx="3084758" cy="4159511"/>
            <a:chOff x="0" y="0"/>
            <a:chExt cx="2464" cy="2219"/>
          </a:xfrm>
        </p:grpSpPr>
        <p:sp>
          <p:nvSpPr>
            <p:cNvPr id="24"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25" name="Picture 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3407607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4" grpId="0"/>
      <p:bldP spid="15" grpId="0"/>
      <p:bldP spid="16" grpId="0"/>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Services Framework</a:t>
            </a:r>
            <a:endParaRPr lang="en-US" dirty="0">
              <a:solidFill>
                <a:srgbClr val="2777FF"/>
              </a:solidFill>
              <a:latin typeface="Open Sans"/>
            </a:endParaRPr>
          </a:p>
        </p:txBody>
      </p:sp>
      <p:sp>
        <p:nvSpPr>
          <p:cNvPr id="2" name="TextBox 1"/>
          <p:cNvSpPr txBox="1"/>
          <p:nvPr/>
        </p:nvSpPr>
        <p:spPr>
          <a:xfrm>
            <a:off x="884013" y="1155883"/>
            <a:ext cx="7734007" cy="415498"/>
          </a:xfrm>
          <a:prstGeom prst="rect">
            <a:avLst/>
          </a:prstGeom>
          <a:noFill/>
        </p:spPr>
        <p:txBody>
          <a:bodyPr wrap="square" rtlCol="0">
            <a:spAutoFit/>
          </a:bodyPr>
          <a:lstStyle/>
          <a:p>
            <a:pPr algn="l"/>
            <a:r>
              <a:rPr lang="en-US" dirty="0" smtClean="0">
                <a:solidFill>
                  <a:schemeClr val="tx1"/>
                </a:solidFill>
                <a:latin typeface="Open Sans"/>
                <a:cs typeface="Open Sans"/>
              </a:rPr>
              <a:t>Enhance capabilities using third-party tools.</a:t>
            </a:r>
          </a:p>
        </p:txBody>
      </p:sp>
      <p:sp>
        <p:nvSpPr>
          <p:cNvPr id="6" name="TextBox 5"/>
          <p:cNvSpPr txBox="1"/>
          <p:nvPr/>
        </p:nvSpPr>
        <p:spPr>
          <a:xfrm>
            <a:off x="884013" y="1924465"/>
            <a:ext cx="7734007" cy="415498"/>
          </a:xfrm>
          <a:prstGeom prst="rect">
            <a:avLst/>
          </a:prstGeom>
          <a:noFill/>
        </p:spPr>
        <p:txBody>
          <a:bodyPr wrap="square" rtlCol="0">
            <a:spAutoFit/>
          </a:bodyPr>
          <a:lstStyle/>
          <a:p>
            <a:pPr algn="l"/>
            <a:r>
              <a:rPr lang="en-US" dirty="0" smtClean="0">
                <a:solidFill>
                  <a:schemeClr val="tx1"/>
                </a:solidFill>
                <a:latin typeface="Open Sans"/>
                <a:cs typeface="Open Sans"/>
              </a:rPr>
              <a:t>Add results to CRITs automatically.</a:t>
            </a:r>
          </a:p>
        </p:txBody>
      </p:sp>
      <p:sp>
        <p:nvSpPr>
          <p:cNvPr id="7" name="TextBox 6"/>
          <p:cNvSpPr txBox="1"/>
          <p:nvPr/>
        </p:nvSpPr>
        <p:spPr>
          <a:xfrm>
            <a:off x="884013" y="2663949"/>
            <a:ext cx="7734007" cy="415498"/>
          </a:xfrm>
          <a:prstGeom prst="rect">
            <a:avLst/>
          </a:prstGeom>
          <a:noFill/>
        </p:spPr>
        <p:txBody>
          <a:bodyPr wrap="square" rtlCol="0">
            <a:spAutoFit/>
          </a:bodyPr>
          <a:lstStyle/>
          <a:p>
            <a:pPr algn="l"/>
            <a:r>
              <a:rPr lang="en-US" dirty="0" smtClean="0">
                <a:solidFill>
                  <a:schemeClr val="tx1"/>
                </a:solidFill>
                <a:latin typeface="Open Sans"/>
                <a:cs typeface="Open Sans"/>
              </a:rPr>
              <a:t>Visualize data in new ways.</a:t>
            </a:r>
          </a:p>
        </p:txBody>
      </p:sp>
      <p:sp>
        <p:nvSpPr>
          <p:cNvPr id="8" name="TextBox 7"/>
          <p:cNvSpPr txBox="1"/>
          <p:nvPr/>
        </p:nvSpPr>
        <p:spPr>
          <a:xfrm>
            <a:off x="884013" y="3392559"/>
            <a:ext cx="7734007" cy="415498"/>
          </a:xfrm>
          <a:prstGeom prst="rect">
            <a:avLst/>
          </a:prstGeom>
          <a:noFill/>
        </p:spPr>
        <p:txBody>
          <a:bodyPr wrap="square" rtlCol="0">
            <a:spAutoFit/>
          </a:bodyPr>
          <a:lstStyle/>
          <a:p>
            <a:pPr algn="l"/>
            <a:r>
              <a:rPr lang="en-US" dirty="0" smtClean="0">
                <a:solidFill>
                  <a:schemeClr val="tx1"/>
                </a:solidFill>
                <a:latin typeface="Open Sans"/>
                <a:cs typeface="Open Sans"/>
              </a:rPr>
              <a:t>Interact with other systems in real-time.</a:t>
            </a:r>
          </a:p>
        </p:txBody>
      </p:sp>
      <p:sp>
        <p:nvSpPr>
          <p:cNvPr id="10" name="TextBox 9"/>
          <p:cNvSpPr txBox="1"/>
          <p:nvPr/>
        </p:nvSpPr>
        <p:spPr>
          <a:xfrm>
            <a:off x="884013" y="4111538"/>
            <a:ext cx="7734007" cy="415498"/>
          </a:xfrm>
          <a:prstGeom prst="rect">
            <a:avLst/>
          </a:prstGeom>
          <a:noFill/>
        </p:spPr>
        <p:txBody>
          <a:bodyPr wrap="square" rtlCol="0">
            <a:spAutoFit/>
          </a:bodyPr>
          <a:lstStyle/>
          <a:p>
            <a:pPr algn="l"/>
            <a:r>
              <a:rPr lang="en-US" dirty="0" smtClean="0">
                <a:solidFill>
                  <a:schemeClr val="tx1"/>
                </a:solidFill>
                <a:latin typeface="Open Sans"/>
                <a:cs typeface="Open Sans"/>
              </a:rPr>
              <a:t>Make CRITs a part of your existing processes/procedures.</a:t>
            </a:r>
          </a:p>
        </p:txBody>
      </p:sp>
    </p:spTree>
    <p:extLst>
      <p:ext uri="{BB962C8B-B14F-4D97-AF65-F5344CB8AC3E}">
        <p14:creationId xmlns:p14="http://schemas.microsoft.com/office/powerpoint/2010/main" val="257258924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2897" y="2035007"/>
            <a:ext cx="6670937" cy="707886"/>
          </a:xfrm>
          <a:prstGeom prst="rect">
            <a:avLst/>
          </a:prstGeom>
          <a:noFill/>
        </p:spPr>
        <p:txBody>
          <a:bodyPr wrap="square" rtlCol="0">
            <a:spAutoFit/>
          </a:bodyPr>
          <a:lstStyle/>
          <a:p>
            <a:r>
              <a:rPr lang="en-US" sz="4000" dirty="0" smtClean="0">
                <a:solidFill>
                  <a:srgbClr val="2777FF"/>
                </a:solidFill>
                <a:latin typeface="Open Sans"/>
                <a:cs typeface="Open Sans"/>
              </a:rPr>
              <a:t>Demo</a:t>
            </a:r>
            <a:endParaRPr lang="en-US" sz="4000" dirty="0">
              <a:solidFill>
                <a:srgbClr val="2777FF"/>
              </a:solidFill>
              <a:latin typeface="Open Sans"/>
              <a:cs typeface="Open Sans"/>
            </a:endParaRPr>
          </a:p>
        </p:txBody>
      </p:sp>
      <p:pic>
        <p:nvPicPr>
          <p:cNvPr id="7" name="Picture 6"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Tree>
    <p:extLst>
      <p:ext uri="{BB962C8B-B14F-4D97-AF65-F5344CB8AC3E}">
        <p14:creationId xmlns:p14="http://schemas.microsoft.com/office/powerpoint/2010/main" val="73271224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Closing Remarks</a:t>
            </a:r>
            <a:endParaRPr lang="en-US" dirty="0">
              <a:solidFill>
                <a:srgbClr val="2777FF"/>
              </a:solidFill>
              <a:latin typeface="Open Sans"/>
            </a:endParaRPr>
          </a:p>
        </p:txBody>
      </p:sp>
      <p:sp>
        <p:nvSpPr>
          <p:cNvPr id="6" name="TextBox 5"/>
          <p:cNvSpPr txBox="1"/>
          <p:nvPr/>
        </p:nvSpPr>
        <p:spPr>
          <a:xfrm>
            <a:off x="1098063" y="1496556"/>
            <a:ext cx="7734007" cy="415498"/>
          </a:xfrm>
          <a:prstGeom prst="rect">
            <a:avLst/>
          </a:prstGeom>
          <a:noFill/>
        </p:spPr>
        <p:txBody>
          <a:bodyPr wrap="square" rtlCol="0">
            <a:spAutoFit/>
          </a:bodyPr>
          <a:lstStyle/>
          <a:p>
            <a:pPr algn="l"/>
            <a:r>
              <a:rPr lang="en-US" dirty="0" smtClean="0">
                <a:latin typeface="Open Sans"/>
                <a:cs typeface="Open Sans"/>
              </a:rPr>
              <a:t>Use the right tool(s) for the job.</a:t>
            </a:r>
          </a:p>
        </p:txBody>
      </p:sp>
      <p:sp>
        <p:nvSpPr>
          <p:cNvPr id="7" name="TextBox 6"/>
          <p:cNvSpPr txBox="1"/>
          <p:nvPr/>
        </p:nvSpPr>
        <p:spPr>
          <a:xfrm>
            <a:off x="1098063" y="2265138"/>
            <a:ext cx="7734007" cy="415498"/>
          </a:xfrm>
          <a:prstGeom prst="rect">
            <a:avLst/>
          </a:prstGeom>
          <a:noFill/>
        </p:spPr>
        <p:txBody>
          <a:bodyPr wrap="square" rtlCol="0">
            <a:spAutoFit/>
          </a:bodyPr>
          <a:lstStyle/>
          <a:p>
            <a:pPr algn="l"/>
            <a:r>
              <a:rPr lang="en-US" dirty="0" smtClean="0">
                <a:latin typeface="Open Sans"/>
                <a:cs typeface="Open Sans"/>
              </a:rPr>
              <a:t>Tools do not replace analysts, they enable them.</a:t>
            </a:r>
          </a:p>
        </p:txBody>
      </p:sp>
      <p:sp>
        <p:nvSpPr>
          <p:cNvPr id="10" name="TextBox 9"/>
          <p:cNvSpPr txBox="1"/>
          <p:nvPr/>
        </p:nvSpPr>
        <p:spPr>
          <a:xfrm>
            <a:off x="1098063" y="3733232"/>
            <a:ext cx="7734007" cy="415498"/>
          </a:xfrm>
          <a:prstGeom prst="rect">
            <a:avLst/>
          </a:prstGeom>
          <a:noFill/>
        </p:spPr>
        <p:txBody>
          <a:bodyPr wrap="square" rtlCol="0">
            <a:spAutoFit/>
          </a:bodyPr>
          <a:lstStyle/>
          <a:p>
            <a:pPr algn="l"/>
            <a:r>
              <a:rPr lang="en-US" dirty="0" smtClean="0">
                <a:latin typeface="Open Sans"/>
                <a:cs typeface="Open Sans"/>
              </a:rPr>
              <a:t>Share what you can, and share often.</a:t>
            </a:r>
          </a:p>
        </p:txBody>
      </p:sp>
      <p:sp>
        <p:nvSpPr>
          <p:cNvPr id="11" name="TextBox 10"/>
          <p:cNvSpPr txBox="1"/>
          <p:nvPr/>
        </p:nvSpPr>
        <p:spPr>
          <a:xfrm>
            <a:off x="1098063" y="3034878"/>
            <a:ext cx="7734007" cy="415498"/>
          </a:xfrm>
          <a:prstGeom prst="rect">
            <a:avLst/>
          </a:prstGeom>
          <a:noFill/>
        </p:spPr>
        <p:txBody>
          <a:bodyPr wrap="square" rtlCol="0">
            <a:spAutoFit/>
          </a:bodyPr>
          <a:lstStyle/>
          <a:p>
            <a:pPr algn="l"/>
            <a:r>
              <a:rPr lang="en-US" dirty="0" smtClean="0">
                <a:latin typeface="Open Sans"/>
                <a:cs typeface="Open Sans"/>
              </a:rPr>
              <a:t>People and Tradecraft are what make the difference.</a:t>
            </a:r>
          </a:p>
        </p:txBody>
      </p:sp>
    </p:spTree>
    <p:extLst>
      <p:ext uri="{BB962C8B-B14F-4D97-AF65-F5344CB8AC3E}">
        <p14:creationId xmlns:p14="http://schemas.microsoft.com/office/powerpoint/2010/main" val="3725234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To Learn More</a:t>
            </a:r>
            <a:endParaRPr lang="en-US" dirty="0">
              <a:solidFill>
                <a:srgbClr val="2777FF"/>
              </a:solidFill>
              <a:latin typeface="Open Sans"/>
            </a:endParaRPr>
          </a:p>
        </p:txBody>
      </p:sp>
      <p:sp>
        <p:nvSpPr>
          <p:cNvPr id="2" name="TextBox 1"/>
          <p:cNvSpPr txBox="1"/>
          <p:nvPr/>
        </p:nvSpPr>
        <p:spPr>
          <a:xfrm>
            <a:off x="1120147" y="2225571"/>
            <a:ext cx="7134692" cy="769441"/>
          </a:xfrm>
          <a:prstGeom prst="rect">
            <a:avLst/>
          </a:prstGeom>
          <a:noFill/>
        </p:spPr>
        <p:txBody>
          <a:bodyPr wrap="square" rtlCol="0">
            <a:spAutoFit/>
          </a:bodyPr>
          <a:lstStyle/>
          <a:p>
            <a:r>
              <a:rPr lang="en-US" sz="4400" dirty="0" smtClean="0">
                <a:solidFill>
                  <a:srgbClr val="2777FF"/>
                </a:solidFill>
              </a:rPr>
              <a:t>https://</a:t>
            </a:r>
            <a:r>
              <a:rPr lang="en-US" sz="4400" dirty="0" err="1" smtClean="0">
                <a:solidFill>
                  <a:srgbClr val="2777FF"/>
                </a:solidFill>
              </a:rPr>
              <a:t>crits.github.io</a:t>
            </a:r>
            <a:endParaRPr lang="en-US" sz="4400" dirty="0">
              <a:solidFill>
                <a:srgbClr val="2777FF"/>
              </a:solidFill>
            </a:endParaRPr>
          </a:p>
        </p:txBody>
      </p:sp>
    </p:spTree>
    <p:extLst>
      <p:ext uri="{BB962C8B-B14F-4D97-AF65-F5344CB8AC3E}">
        <p14:creationId xmlns:p14="http://schemas.microsoft.com/office/powerpoint/2010/main" val="260555224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Thanks!</a:t>
            </a:r>
            <a:endParaRPr lang="en-US" dirty="0">
              <a:solidFill>
                <a:srgbClr val="2777FF"/>
              </a:solidFill>
              <a:latin typeface="Open Sans"/>
            </a:endParaRPr>
          </a:p>
        </p:txBody>
      </p:sp>
      <p:sp>
        <p:nvSpPr>
          <p:cNvPr id="2" name="TextBox 1"/>
          <p:cNvSpPr txBox="1"/>
          <p:nvPr/>
        </p:nvSpPr>
        <p:spPr>
          <a:xfrm>
            <a:off x="1120147" y="2225571"/>
            <a:ext cx="7134692" cy="769441"/>
          </a:xfrm>
          <a:prstGeom prst="rect">
            <a:avLst/>
          </a:prstGeom>
          <a:noFill/>
        </p:spPr>
        <p:txBody>
          <a:bodyPr wrap="square" rtlCol="0">
            <a:spAutoFit/>
          </a:bodyPr>
          <a:lstStyle/>
          <a:p>
            <a:r>
              <a:rPr lang="en-US" sz="4400" dirty="0" smtClean="0">
                <a:solidFill>
                  <a:srgbClr val="2777FF"/>
                </a:solidFill>
              </a:rPr>
              <a:t>Questions</a:t>
            </a:r>
            <a:endParaRPr lang="en-US" sz="4400" dirty="0">
              <a:solidFill>
                <a:srgbClr val="2777FF"/>
              </a:solidFill>
            </a:endParaRPr>
          </a:p>
        </p:txBody>
      </p:sp>
    </p:spTree>
    <p:extLst>
      <p:ext uri="{BB962C8B-B14F-4D97-AF65-F5344CB8AC3E}">
        <p14:creationId xmlns:p14="http://schemas.microsoft.com/office/powerpoint/2010/main" val="28458003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Thanks!</a:t>
            </a:r>
            <a:endParaRPr lang="en-US" dirty="0">
              <a:solidFill>
                <a:srgbClr val="2777FF"/>
              </a:solidFill>
              <a:latin typeface="Open Sans"/>
            </a:endParaRPr>
          </a:p>
        </p:txBody>
      </p:sp>
      <p:sp>
        <p:nvSpPr>
          <p:cNvPr id="3" name="TextBox 2"/>
          <p:cNvSpPr txBox="1"/>
          <p:nvPr/>
        </p:nvSpPr>
        <p:spPr>
          <a:xfrm>
            <a:off x="1893719" y="2471829"/>
            <a:ext cx="5261592" cy="830997"/>
          </a:xfrm>
          <a:prstGeom prst="rect">
            <a:avLst/>
          </a:prstGeom>
          <a:noFill/>
        </p:spPr>
        <p:txBody>
          <a:bodyPr wrap="square" rtlCol="0">
            <a:spAutoFit/>
          </a:bodyPr>
          <a:lstStyle/>
          <a:p>
            <a:r>
              <a:rPr lang="en-US" sz="1200" dirty="0">
                <a:solidFill>
                  <a:srgbClr val="383737"/>
                </a:solidFill>
              </a:rPr>
              <a:t>'The author's affiliation with The MITRE Corporation is provided for identification purposes only, and is not intended to convey or imply MITRE's concurrence with, or support for, the positions, opinions or viewpoints expressed by the author'</a:t>
            </a:r>
          </a:p>
          <a:p>
            <a:endParaRPr lang="en-US" sz="1200" dirty="0">
              <a:solidFill>
                <a:srgbClr val="383737"/>
              </a:solidFill>
            </a:endParaRPr>
          </a:p>
        </p:txBody>
      </p:sp>
    </p:spTree>
    <p:extLst>
      <p:ext uri="{BB962C8B-B14F-4D97-AF65-F5344CB8AC3E}">
        <p14:creationId xmlns:p14="http://schemas.microsoft.com/office/powerpoint/2010/main" val="30468889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Who are we?</a:t>
            </a:r>
            <a:endParaRPr lang="en-US" dirty="0">
              <a:solidFill>
                <a:srgbClr val="2777FF"/>
              </a:solidFill>
              <a:latin typeface="Open Sans"/>
            </a:endParaRPr>
          </a:p>
        </p:txBody>
      </p:sp>
      <p:sp>
        <p:nvSpPr>
          <p:cNvPr id="11" name="Oval 10"/>
          <p:cNvSpPr/>
          <p:nvPr/>
        </p:nvSpPr>
        <p:spPr bwMode="auto">
          <a:xfrm>
            <a:off x="1615244" y="1060862"/>
            <a:ext cx="2107760" cy="2107760"/>
          </a:xfrm>
          <a:prstGeom prst="ellipse">
            <a:avLst/>
          </a:prstGeom>
          <a:solidFill>
            <a:srgbClr val="2777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pic>
        <p:nvPicPr>
          <p:cNvPr id="10" name="Picture 9" descr="mike_goff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649" y="1107475"/>
            <a:ext cx="2036131" cy="2303541"/>
          </a:xfrm>
          <a:prstGeom prst="rect">
            <a:avLst/>
          </a:prstGeom>
        </p:spPr>
      </p:pic>
      <p:sp>
        <p:nvSpPr>
          <p:cNvPr id="12" name="Subtitle 2"/>
          <p:cNvSpPr txBox="1">
            <a:spLocks/>
          </p:cNvSpPr>
          <p:nvPr/>
        </p:nvSpPr>
        <p:spPr>
          <a:xfrm>
            <a:off x="1643784" y="3268519"/>
            <a:ext cx="2083895" cy="284993"/>
          </a:xfrm>
          <a:prstGeom prst="rect">
            <a:avLst/>
          </a:prstGeom>
        </p:spPr>
        <p:txBody>
          <a:bodyPr vert="horz" lIns="34289" tIns="17144" rIns="34289" bIns="17144"/>
          <a:lst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a:lstStyle>
          <a:p>
            <a:r>
              <a:rPr lang="en-US" dirty="0" smtClean="0">
                <a:solidFill>
                  <a:srgbClr val="000000"/>
                </a:solidFill>
                <a:latin typeface="Open Sans"/>
              </a:rPr>
              <a:t>Mike Goffin</a:t>
            </a:r>
            <a:endParaRPr lang="en-US" dirty="0">
              <a:solidFill>
                <a:srgbClr val="000000"/>
              </a:solidFill>
              <a:latin typeface="Open Sans"/>
            </a:endParaRPr>
          </a:p>
        </p:txBody>
      </p:sp>
      <p:sp>
        <p:nvSpPr>
          <p:cNvPr id="13" name="AutoShape 11"/>
          <p:cNvSpPr>
            <a:spLocks/>
          </p:cNvSpPr>
          <p:nvPr/>
        </p:nvSpPr>
        <p:spPr bwMode="auto">
          <a:xfrm>
            <a:off x="2795365" y="3673749"/>
            <a:ext cx="1419803" cy="299481"/>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1400" dirty="0" smtClean="0">
                <a:solidFill>
                  <a:srgbClr val="3690E2"/>
                </a:solidFill>
                <a:latin typeface="Open Sans Light"/>
                <a:ea typeface="ＭＳ Ｐゴシック" charset="0"/>
                <a:cs typeface="Source Sans Pro" charset="0"/>
                <a:sym typeface="Source Sans Pro" charset="0"/>
              </a:rPr>
              <a:t>Lead Developer</a:t>
            </a:r>
            <a:endParaRPr lang="en-US" sz="1400" dirty="0">
              <a:solidFill>
                <a:srgbClr val="3690E2"/>
              </a:solidFill>
              <a:latin typeface="Open Sans Light"/>
              <a:ea typeface="ＭＳ Ｐゴシック" charset="0"/>
              <a:cs typeface="Source Sans Pro" charset="0"/>
              <a:sym typeface="Source Sans Pro" charset="0"/>
            </a:endParaRPr>
          </a:p>
        </p:txBody>
      </p:sp>
      <p:sp>
        <p:nvSpPr>
          <p:cNvPr id="15" name="AutoShape 11"/>
          <p:cNvSpPr>
            <a:spLocks/>
          </p:cNvSpPr>
          <p:nvPr/>
        </p:nvSpPr>
        <p:spPr bwMode="auto">
          <a:xfrm>
            <a:off x="1025964" y="3673749"/>
            <a:ext cx="1461060" cy="299481"/>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1400" dirty="0" smtClean="0">
                <a:solidFill>
                  <a:srgbClr val="3690E2"/>
                </a:solidFill>
                <a:latin typeface="Open Sans Light"/>
                <a:ea typeface="ＭＳ Ｐゴシック" charset="0"/>
                <a:cs typeface="Source Sans Pro" charset="0"/>
                <a:sym typeface="Source Sans Pro" charset="0"/>
              </a:rPr>
              <a:t>Project Manager</a:t>
            </a:r>
            <a:endParaRPr lang="en-US" sz="1400" dirty="0">
              <a:solidFill>
                <a:srgbClr val="3690E2"/>
              </a:solidFill>
              <a:latin typeface="Open Sans Light"/>
              <a:ea typeface="ＭＳ Ｐゴシック" charset="0"/>
              <a:cs typeface="Source Sans Pro" charset="0"/>
              <a:sym typeface="Source Sans Pro" charset="0"/>
            </a:endParaRPr>
          </a:p>
        </p:txBody>
      </p:sp>
      <p:sp>
        <p:nvSpPr>
          <p:cNvPr id="16" name="Line 9"/>
          <p:cNvSpPr>
            <a:spLocks noChangeShapeType="1"/>
          </p:cNvSpPr>
          <p:nvPr/>
        </p:nvSpPr>
        <p:spPr bwMode="auto">
          <a:xfrm>
            <a:off x="941190" y="4147958"/>
            <a:ext cx="3428348"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 name="TextBox 16"/>
          <p:cNvSpPr txBox="1"/>
          <p:nvPr/>
        </p:nvSpPr>
        <p:spPr>
          <a:xfrm>
            <a:off x="440918" y="4169364"/>
            <a:ext cx="4430643" cy="523220"/>
          </a:xfrm>
          <a:prstGeom prst="rect">
            <a:avLst/>
          </a:prstGeom>
          <a:noFill/>
        </p:spPr>
        <p:txBody>
          <a:bodyPr wrap="square" rtlCol="0">
            <a:spAutoFit/>
          </a:bodyPr>
          <a:lstStyle/>
          <a:p>
            <a:r>
              <a:rPr lang="en-US" sz="1400" dirty="0" smtClean="0">
                <a:solidFill>
                  <a:schemeClr val="bg1">
                    <a:lumMod val="65000"/>
                  </a:schemeClr>
                </a:solidFill>
                <a:latin typeface="Open Sans"/>
              </a:rPr>
              <a:t>Senior Cyber Security Research Engineer </a:t>
            </a:r>
          </a:p>
          <a:p>
            <a:r>
              <a:rPr lang="en-US" sz="1400" dirty="0" smtClean="0">
                <a:solidFill>
                  <a:schemeClr val="bg1">
                    <a:lumMod val="65000"/>
                  </a:schemeClr>
                </a:solidFill>
                <a:latin typeface="Open Sans"/>
              </a:rPr>
              <a:t>The MITRE Corporation</a:t>
            </a:r>
            <a:endParaRPr lang="en-US" sz="1400" dirty="0">
              <a:solidFill>
                <a:schemeClr val="bg1">
                  <a:lumMod val="65000"/>
                </a:schemeClr>
              </a:solidFill>
              <a:latin typeface="Open Sans"/>
            </a:endParaRPr>
          </a:p>
        </p:txBody>
      </p:sp>
      <p:sp>
        <p:nvSpPr>
          <p:cNvPr id="14" name="Oval 13"/>
          <p:cNvSpPr/>
          <p:nvPr/>
        </p:nvSpPr>
        <p:spPr bwMode="auto">
          <a:xfrm>
            <a:off x="5532524" y="1065855"/>
            <a:ext cx="2107760" cy="2107760"/>
          </a:xfrm>
          <a:prstGeom prst="ellipse">
            <a:avLst/>
          </a:prstGeom>
          <a:solidFill>
            <a:srgbClr val="2777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9" name="Subtitle 2"/>
          <p:cNvSpPr txBox="1">
            <a:spLocks/>
          </p:cNvSpPr>
          <p:nvPr/>
        </p:nvSpPr>
        <p:spPr>
          <a:xfrm>
            <a:off x="5561064" y="3273512"/>
            <a:ext cx="2083895" cy="284993"/>
          </a:xfrm>
          <a:prstGeom prst="rect">
            <a:avLst/>
          </a:prstGeom>
        </p:spPr>
        <p:txBody>
          <a:bodyPr vert="horz" lIns="34289" tIns="17144" rIns="34289" bIns="17144"/>
          <a:lstStyle>
            <a:lvl1pPr algn="ctr" rtl="0" fontAlgn="base">
              <a:spcBef>
                <a:spcPct val="0"/>
              </a:spcBef>
              <a:spcAft>
                <a:spcPct val="0"/>
              </a:spcAft>
              <a:defRPr sz="1400">
                <a:solidFill>
                  <a:schemeClr val="tx1"/>
                </a:solidFill>
                <a:latin typeface="+mn-lt"/>
                <a:ea typeface="+mn-ea"/>
                <a:cs typeface="+mn-cs"/>
                <a:sym typeface="Roboto Regular" charset="0"/>
              </a:defRPr>
            </a:lvl1pPr>
            <a:lvl2pPr algn="ctr" rtl="0" fontAlgn="base">
              <a:spcBef>
                <a:spcPct val="0"/>
              </a:spcBef>
              <a:spcAft>
                <a:spcPct val="0"/>
              </a:spcAft>
              <a:defRPr sz="1400">
                <a:solidFill>
                  <a:schemeClr val="tx1"/>
                </a:solidFill>
                <a:latin typeface="+mn-lt"/>
                <a:ea typeface="+mn-ea"/>
                <a:cs typeface="+mn-cs"/>
                <a:sym typeface="Roboto Regular" charset="0"/>
              </a:defRPr>
            </a:lvl2pPr>
            <a:lvl3pPr algn="ctr" rtl="0" fontAlgn="base">
              <a:spcBef>
                <a:spcPct val="0"/>
              </a:spcBef>
              <a:spcAft>
                <a:spcPct val="0"/>
              </a:spcAft>
              <a:defRPr sz="1400">
                <a:solidFill>
                  <a:schemeClr val="tx1"/>
                </a:solidFill>
                <a:latin typeface="+mn-lt"/>
                <a:ea typeface="+mn-ea"/>
                <a:cs typeface="+mn-cs"/>
                <a:sym typeface="Roboto Regular" charset="0"/>
              </a:defRPr>
            </a:lvl3pPr>
            <a:lvl4pPr algn="ctr" rtl="0" fontAlgn="base">
              <a:spcBef>
                <a:spcPct val="0"/>
              </a:spcBef>
              <a:spcAft>
                <a:spcPct val="0"/>
              </a:spcAft>
              <a:defRPr sz="1400">
                <a:solidFill>
                  <a:schemeClr val="tx1"/>
                </a:solidFill>
                <a:latin typeface="+mn-lt"/>
                <a:ea typeface="+mn-ea"/>
                <a:cs typeface="+mn-cs"/>
                <a:sym typeface="Roboto Regular" charset="0"/>
              </a:defRPr>
            </a:lvl4pPr>
            <a:lvl5pPr algn="ctr" rtl="0" fontAlgn="base">
              <a:spcBef>
                <a:spcPct val="0"/>
              </a:spcBef>
              <a:spcAft>
                <a:spcPct val="0"/>
              </a:spcAft>
              <a:defRPr sz="1400">
                <a:solidFill>
                  <a:schemeClr val="tx1"/>
                </a:solidFill>
                <a:latin typeface="+mn-lt"/>
                <a:ea typeface="+mn-ea"/>
                <a:cs typeface="+mn-cs"/>
                <a:sym typeface="Roboto Regular" charset="0"/>
              </a:defRPr>
            </a:lvl5pPr>
            <a:lvl6pPr marL="171446" algn="ctr" rtl="0" fontAlgn="base">
              <a:spcBef>
                <a:spcPct val="0"/>
              </a:spcBef>
              <a:spcAft>
                <a:spcPct val="0"/>
              </a:spcAft>
              <a:defRPr sz="1400">
                <a:solidFill>
                  <a:schemeClr val="tx1"/>
                </a:solidFill>
                <a:latin typeface="+mn-lt"/>
                <a:ea typeface="+mn-ea"/>
                <a:cs typeface="+mn-cs"/>
                <a:sym typeface="Roboto Regular" charset="0"/>
              </a:defRPr>
            </a:lvl6pPr>
            <a:lvl7pPr marL="342893" algn="ctr" rtl="0" fontAlgn="base">
              <a:spcBef>
                <a:spcPct val="0"/>
              </a:spcBef>
              <a:spcAft>
                <a:spcPct val="0"/>
              </a:spcAft>
              <a:defRPr sz="1400">
                <a:solidFill>
                  <a:schemeClr val="tx1"/>
                </a:solidFill>
                <a:latin typeface="+mn-lt"/>
                <a:ea typeface="+mn-ea"/>
                <a:cs typeface="+mn-cs"/>
                <a:sym typeface="Roboto Regular" charset="0"/>
              </a:defRPr>
            </a:lvl7pPr>
            <a:lvl8pPr marL="514339" algn="ctr" rtl="0" fontAlgn="base">
              <a:spcBef>
                <a:spcPct val="0"/>
              </a:spcBef>
              <a:spcAft>
                <a:spcPct val="0"/>
              </a:spcAft>
              <a:defRPr sz="1400">
                <a:solidFill>
                  <a:schemeClr val="tx1"/>
                </a:solidFill>
                <a:latin typeface="+mn-lt"/>
                <a:ea typeface="+mn-ea"/>
                <a:cs typeface="+mn-cs"/>
                <a:sym typeface="Roboto Regular" charset="0"/>
              </a:defRPr>
            </a:lvl8pPr>
            <a:lvl9pPr marL="685785" algn="ctr" rtl="0" fontAlgn="base">
              <a:spcBef>
                <a:spcPct val="0"/>
              </a:spcBef>
              <a:spcAft>
                <a:spcPct val="0"/>
              </a:spcAft>
              <a:defRPr sz="1400">
                <a:solidFill>
                  <a:schemeClr val="tx1"/>
                </a:solidFill>
                <a:latin typeface="+mn-lt"/>
                <a:ea typeface="+mn-ea"/>
                <a:cs typeface="+mn-cs"/>
                <a:sym typeface="Roboto Regular" charset="0"/>
              </a:defRPr>
            </a:lvl9pPr>
          </a:lstStyle>
          <a:p>
            <a:r>
              <a:rPr lang="en-US" dirty="0" smtClean="0">
                <a:solidFill>
                  <a:srgbClr val="000000"/>
                </a:solidFill>
                <a:latin typeface="Open Sans"/>
              </a:rPr>
              <a:t>Wesley Shields</a:t>
            </a:r>
            <a:endParaRPr lang="en-US" dirty="0">
              <a:solidFill>
                <a:srgbClr val="000000"/>
              </a:solidFill>
              <a:latin typeface="Open Sans"/>
            </a:endParaRPr>
          </a:p>
        </p:txBody>
      </p:sp>
      <p:sp>
        <p:nvSpPr>
          <p:cNvPr id="21" name="AutoShape 11"/>
          <p:cNvSpPr>
            <a:spLocks/>
          </p:cNvSpPr>
          <p:nvPr/>
        </p:nvSpPr>
        <p:spPr bwMode="auto">
          <a:xfrm>
            <a:off x="5873124" y="3678742"/>
            <a:ext cx="1461060" cy="299481"/>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1400" dirty="0" smtClean="0">
                <a:solidFill>
                  <a:srgbClr val="3690E2"/>
                </a:solidFill>
                <a:latin typeface="Open Sans Light"/>
                <a:ea typeface="ＭＳ Ｐゴシック" charset="0"/>
                <a:cs typeface="Source Sans Pro" charset="0"/>
                <a:sym typeface="Source Sans Pro" charset="0"/>
              </a:rPr>
              <a:t>Core Developer</a:t>
            </a:r>
            <a:endParaRPr lang="en-US" sz="1400" dirty="0">
              <a:solidFill>
                <a:srgbClr val="3690E2"/>
              </a:solidFill>
              <a:latin typeface="Open Sans Light"/>
              <a:ea typeface="ＭＳ Ｐゴシック" charset="0"/>
              <a:cs typeface="Source Sans Pro" charset="0"/>
              <a:sym typeface="Source Sans Pro" charset="0"/>
            </a:endParaRPr>
          </a:p>
        </p:txBody>
      </p:sp>
      <p:sp>
        <p:nvSpPr>
          <p:cNvPr id="22" name="Line 9"/>
          <p:cNvSpPr>
            <a:spLocks noChangeShapeType="1"/>
          </p:cNvSpPr>
          <p:nvPr/>
        </p:nvSpPr>
        <p:spPr bwMode="auto">
          <a:xfrm>
            <a:off x="4871561" y="4147959"/>
            <a:ext cx="3383695"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TextBox 22"/>
          <p:cNvSpPr txBox="1"/>
          <p:nvPr/>
        </p:nvSpPr>
        <p:spPr>
          <a:xfrm>
            <a:off x="4358198" y="4174357"/>
            <a:ext cx="4430643" cy="523220"/>
          </a:xfrm>
          <a:prstGeom prst="rect">
            <a:avLst/>
          </a:prstGeom>
          <a:noFill/>
        </p:spPr>
        <p:txBody>
          <a:bodyPr wrap="square" rtlCol="0">
            <a:spAutoFit/>
          </a:bodyPr>
          <a:lstStyle/>
          <a:p>
            <a:r>
              <a:rPr lang="en-US" sz="1400" dirty="0" smtClean="0">
                <a:solidFill>
                  <a:schemeClr val="bg1">
                    <a:lumMod val="65000"/>
                  </a:schemeClr>
                </a:solidFill>
                <a:latin typeface="Open Sans"/>
              </a:rPr>
              <a:t>Lead Cyber Security Research Engineer </a:t>
            </a:r>
          </a:p>
          <a:p>
            <a:r>
              <a:rPr lang="en-US" sz="1400" dirty="0" smtClean="0">
                <a:solidFill>
                  <a:schemeClr val="bg1">
                    <a:lumMod val="65000"/>
                  </a:schemeClr>
                </a:solidFill>
                <a:latin typeface="Open Sans"/>
              </a:rPr>
              <a:t>The MITRE Corporation</a:t>
            </a:r>
            <a:endParaRPr lang="en-US" sz="1400" dirty="0">
              <a:solidFill>
                <a:schemeClr val="bg1">
                  <a:lumMod val="65000"/>
                </a:schemeClr>
              </a:solidFill>
              <a:latin typeface="Open Sans"/>
            </a:endParaRPr>
          </a:p>
        </p:txBody>
      </p:sp>
      <p:pic>
        <p:nvPicPr>
          <p:cNvPr id="2" name="Picture 1" descr="wes_shiel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7064" y="1118814"/>
            <a:ext cx="2036131" cy="2303541"/>
          </a:xfrm>
          <a:prstGeom prst="rect">
            <a:avLst/>
          </a:prstGeom>
        </p:spPr>
      </p:pic>
    </p:spTree>
    <p:extLst>
      <p:ext uri="{BB962C8B-B14F-4D97-AF65-F5344CB8AC3E}">
        <p14:creationId xmlns:p14="http://schemas.microsoft.com/office/powerpoint/2010/main" val="28210923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5368862" cy="415498"/>
          </a:xfrm>
          <a:prstGeom prst="rect">
            <a:avLst/>
          </a:prstGeom>
          <a:noFill/>
        </p:spPr>
        <p:txBody>
          <a:bodyPr wrap="square" rtlCol="0">
            <a:spAutoFit/>
          </a:bodyPr>
          <a:lstStyle/>
          <a:p>
            <a:pPr algn="l"/>
            <a:r>
              <a:rPr lang="en-US" dirty="0" smtClean="0">
                <a:solidFill>
                  <a:srgbClr val="2777FF"/>
                </a:solidFill>
                <a:latin typeface="Open Sans"/>
              </a:rPr>
              <a:t>Intelligence Rubber Banding</a:t>
            </a:r>
            <a:endParaRPr lang="en-US" dirty="0">
              <a:solidFill>
                <a:srgbClr val="2777FF"/>
              </a:solidFill>
              <a:latin typeface="Open Sans"/>
            </a:endParaRPr>
          </a:p>
        </p:txBody>
      </p:sp>
      <p:grpSp>
        <p:nvGrpSpPr>
          <p:cNvPr id="14" name="Group 22"/>
          <p:cNvGrpSpPr>
            <a:grpSpLocks/>
          </p:cNvGrpSpPr>
          <p:nvPr/>
        </p:nvGrpSpPr>
        <p:grpSpPr bwMode="auto">
          <a:xfrm>
            <a:off x="2562123" y="1065357"/>
            <a:ext cx="3523150" cy="2980438"/>
            <a:chOff x="0" y="0"/>
            <a:chExt cx="5900" cy="4991"/>
          </a:xfrm>
        </p:grpSpPr>
        <p:grpSp>
          <p:nvGrpSpPr>
            <p:cNvPr id="18" name="Group 8"/>
            <p:cNvGrpSpPr>
              <a:grpSpLocks/>
            </p:cNvGrpSpPr>
            <p:nvPr/>
          </p:nvGrpSpPr>
          <p:grpSpPr bwMode="auto">
            <a:xfrm>
              <a:off x="1755" y="0"/>
              <a:ext cx="2371" cy="4305"/>
              <a:chOff x="0" y="0"/>
              <a:chExt cx="2371" cy="4305"/>
            </a:xfrm>
          </p:grpSpPr>
          <p:sp>
            <p:nvSpPr>
              <p:cNvPr id="32" name="Freeform 4"/>
              <p:cNvSpPr>
                <a:spLocks/>
              </p:cNvSpPr>
              <p:nvPr/>
            </p:nvSpPr>
            <p:spPr bwMode="auto">
              <a:xfrm>
                <a:off x="13" y="1505"/>
                <a:ext cx="2358" cy="2800"/>
              </a:xfrm>
              <a:custGeom>
                <a:avLst/>
                <a:gdLst>
                  <a:gd name="T0" fmla="*/ 0 w 21600"/>
                  <a:gd name="T1" fmla="*/ 0 h 21600"/>
                  <a:gd name="T2" fmla="*/ 563 w 21600"/>
                  <a:gd name="T3" fmla="*/ 1137 h 21600"/>
                  <a:gd name="T4" fmla="*/ 1350 w 21600"/>
                  <a:gd name="T5" fmla="*/ 2463 h 21600"/>
                  <a:gd name="T6" fmla="*/ 3262 w 21600"/>
                  <a:gd name="T7" fmla="*/ 5211 h 21600"/>
                  <a:gd name="T8" fmla="*/ 3488 w 21600"/>
                  <a:gd name="T9" fmla="*/ 6821 h 21600"/>
                  <a:gd name="T10" fmla="*/ 3825 w 21600"/>
                  <a:gd name="T11" fmla="*/ 7768 h 21600"/>
                  <a:gd name="T12" fmla="*/ 4837 w 21600"/>
                  <a:gd name="T13" fmla="*/ 9284 h 21600"/>
                  <a:gd name="T14" fmla="*/ 4387 w 21600"/>
                  <a:gd name="T15" fmla="*/ 10895 h 21600"/>
                  <a:gd name="T16" fmla="*/ 5175 w 21600"/>
                  <a:gd name="T17" fmla="*/ 13074 h 21600"/>
                  <a:gd name="T18" fmla="*/ 6525 w 21600"/>
                  <a:gd name="T19" fmla="*/ 14684 h 21600"/>
                  <a:gd name="T20" fmla="*/ 6525 w 21600"/>
                  <a:gd name="T21" fmla="*/ 16105 h 21600"/>
                  <a:gd name="T22" fmla="*/ 7200 w 21600"/>
                  <a:gd name="T23" fmla="*/ 17811 h 21600"/>
                  <a:gd name="T24" fmla="*/ 8775 w 21600"/>
                  <a:gd name="T25" fmla="*/ 20274 h 21600"/>
                  <a:gd name="T26" fmla="*/ 10125 w 21600"/>
                  <a:gd name="T27" fmla="*/ 21600 h 21600"/>
                  <a:gd name="T28" fmla="*/ 11250 w 21600"/>
                  <a:gd name="T29" fmla="*/ 19800 h 21600"/>
                  <a:gd name="T30" fmla="*/ 13612 w 21600"/>
                  <a:gd name="T31" fmla="*/ 16674 h 21600"/>
                  <a:gd name="T32" fmla="*/ 15300 w 21600"/>
                  <a:gd name="T33" fmla="*/ 14305 h 21600"/>
                  <a:gd name="T34" fmla="*/ 15413 w 21600"/>
                  <a:gd name="T35" fmla="*/ 13074 h 21600"/>
                  <a:gd name="T36" fmla="*/ 16762 w 21600"/>
                  <a:gd name="T37" fmla="*/ 11937 h 21600"/>
                  <a:gd name="T38" fmla="*/ 17212 w 21600"/>
                  <a:gd name="T39" fmla="*/ 8053 h 21600"/>
                  <a:gd name="T40" fmla="*/ 18112 w 21600"/>
                  <a:gd name="T41" fmla="*/ 6158 h 21600"/>
                  <a:gd name="T42" fmla="*/ 18225 w 21600"/>
                  <a:gd name="T43" fmla="*/ 4263 h 21600"/>
                  <a:gd name="T44" fmla="*/ 18450 w 21600"/>
                  <a:gd name="T45" fmla="*/ 2842 h 21600"/>
                  <a:gd name="T46" fmla="*/ 20025 w 21600"/>
                  <a:gd name="T47" fmla="*/ 1895 h 21600"/>
                  <a:gd name="T48" fmla="*/ 20812 w 21600"/>
                  <a:gd name="T49" fmla="*/ 1232 h 21600"/>
                  <a:gd name="T50" fmla="*/ 21375 w 21600"/>
                  <a:gd name="T51" fmla="*/ 663 h 21600"/>
                  <a:gd name="T52" fmla="*/ 21600 w 21600"/>
                  <a:gd name="T53" fmla="*/ 95 h 21600"/>
                  <a:gd name="T54" fmla="*/ 0 w 21600"/>
                  <a:gd name="T55" fmla="*/ 0 h 21600"/>
                  <a:gd name="T56" fmla="*/ 0 w 21600"/>
                  <a:gd name="T57"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0" y="0"/>
                    </a:moveTo>
                    <a:lnTo>
                      <a:pt x="563" y="1137"/>
                    </a:lnTo>
                    <a:cubicBezTo>
                      <a:pt x="563" y="1137"/>
                      <a:pt x="787" y="2274"/>
                      <a:pt x="1350" y="2463"/>
                    </a:cubicBezTo>
                    <a:cubicBezTo>
                      <a:pt x="1912" y="2653"/>
                      <a:pt x="3262" y="5211"/>
                      <a:pt x="3262" y="5211"/>
                    </a:cubicBezTo>
                    <a:lnTo>
                      <a:pt x="3488" y="6821"/>
                    </a:lnTo>
                    <a:cubicBezTo>
                      <a:pt x="3488" y="6821"/>
                      <a:pt x="3375" y="7295"/>
                      <a:pt x="3825" y="7768"/>
                    </a:cubicBezTo>
                    <a:cubicBezTo>
                      <a:pt x="4275" y="8242"/>
                      <a:pt x="4837" y="9000"/>
                      <a:pt x="4837" y="9284"/>
                    </a:cubicBezTo>
                    <a:cubicBezTo>
                      <a:pt x="4837" y="9568"/>
                      <a:pt x="4500" y="10705"/>
                      <a:pt x="4387" y="10895"/>
                    </a:cubicBezTo>
                    <a:cubicBezTo>
                      <a:pt x="4275" y="11084"/>
                      <a:pt x="4388" y="12316"/>
                      <a:pt x="5175" y="13074"/>
                    </a:cubicBezTo>
                    <a:cubicBezTo>
                      <a:pt x="5962" y="13832"/>
                      <a:pt x="6525" y="14495"/>
                      <a:pt x="6525" y="14684"/>
                    </a:cubicBezTo>
                    <a:cubicBezTo>
                      <a:pt x="6525" y="14874"/>
                      <a:pt x="6525" y="15821"/>
                      <a:pt x="6525" y="16105"/>
                    </a:cubicBezTo>
                    <a:cubicBezTo>
                      <a:pt x="6525" y="16389"/>
                      <a:pt x="6637" y="16674"/>
                      <a:pt x="7200" y="17811"/>
                    </a:cubicBezTo>
                    <a:cubicBezTo>
                      <a:pt x="7762" y="18947"/>
                      <a:pt x="8550" y="19895"/>
                      <a:pt x="8775" y="20274"/>
                    </a:cubicBezTo>
                    <a:cubicBezTo>
                      <a:pt x="9000" y="20653"/>
                      <a:pt x="10125" y="21600"/>
                      <a:pt x="10125" y="21600"/>
                    </a:cubicBezTo>
                    <a:lnTo>
                      <a:pt x="11250" y="19800"/>
                    </a:lnTo>
                    <a:cubicBezTo>
                      <a:pt x="11250" y="19800"/>
                      <a:pt x="12938" y="17147"/>
                      <a:pt x="13612" y="16674"/>
                    </a:cubicBezTo>
                    <a:cubicBezTo>
                      <a:pt x="14287" y="16200"/>
                      <a:pt x="15300" y="14305"/>
                      <a:pt x="15300" y="14305"/>
                    </a:cubicBezTo>
                    <a:lnTo>
                      <a:pt x="15413" y="13074"/>
                    </a:lnTo>
                    <a:lnTo>
                      <a:pt x="16762" y="11937"/>
                    </a:lnTo>
                    <a:cubicBezTo>
                      <a:pt x="16762" y="11937"/>
                      <a:pt x="17100" y="8621"/>
                      <a:pt x="17212" y="8053"/>
                    </a:cubicBezTo>
                    <a:cubicBezTo>
                      <a:pt x="17325" y="7484"/>
                      <a:pt x="18000" y="6347"/>
                      <a:pt x="18112" y="6158"/>
                    </a:cubicBezTo>
                    <a:cubicBezTo>
                      <a:pt x="18225" y="5968"/>
                      <a:pt x="18338" y="4737"/>
                      <a:pt x="18225" y="4263"/>
                    </a:cubicBezTo>
                    <a:cubicBezTo>
                      <a:pt x="18112" y="3789"/>
                      <a:pt x="18113" y="3032"/>
                      <a:pt x="18450" y="2842"/>
                    </a:cubicBezTo>
                    <a:cubicBezTo>
                      <a:pt x="18787" y="2653"/>
                      <a:pt x="20025" y="1895"/>
                      <a:pt x="20025" y="1895"/>
                    </a:cubicBezTo>
                    <a:lnTo>
                      <a:pt x="20812" y="1232"/>
                    </a:lnTo>
                    <a:lnTo>
                      <a:pt x="21375" y="663"/>
                    </a:lnTo>
                    <a:lnTo>
                      <a:pt x="21600" y="95"/>
                    </a:lnTo>
                    <a:lnTo>
                      <a:pt x="0" y="0"/>
                    </a:lnTo>
                    <a:close/>
                    <a:moveTo>
                      <a:pt x="0" y="0"/>
                    </a:moveTo>
                  </a:path>
                </a:pathLst>
              </a:custGeom>
              <a:solidFill>
                <a:srgbClr val="2969A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3" name="Freeform 5"/>
              <p:cNvSpPr>
                <a:spLocks/>
              </p:cNvSpPr>
              <p:nvPr/>
            </p:nvSpPr>
            <p:spPr bwMode="auto">
              <a:xfrm>
                <a:off x="25" y="1494"/>
                <a:ext cx="2321" cy="2776"/>
              </a:xfrm>
              <a:custGeom>
                <a:avLst/>
                <a:gdLst>
                  <a:gd name="T0" fmla="*/ 17486 w 21600"/>
                  <a:gd name="T1" fmla="*/ 2867 h 21600"/>
                  <a:gd name="T2" fmla="*/ 15657 w 21600"/>
                  <a:gd name="T3" fmla="*/ 7455 h 21600"/>
                  <a:gd name="T4" fmla="*/ 15086 w 21600"/>
                  <a:gd name="T5" fmla="*/ 10704 h 21600"/>
                  <a:gd name="T6" fmla="*/ 13486 w 21600"/>
                  <a:gd name="T7" fmla="*/ 14814 h 21600"/>
                  <a:gd name="T8" fmla="*/ 11771 w 21600"/>
                  <a:gd name="T9" fmla="*/ 17968 h 21600"/>
                  <a:gd name="T10" fmla="*/ 10400 w 21600"/>
                  <a:gd name="T11" fmla="*/ 20549 h 21600"/>
                  <a:gd name="T12" fmla="*/ 12114 w 21600"/>
                  <a:gd name="T13" fmla="*/ 14719 h 21600"/>
                  <a:gd name="T14" fmla="*/ 12914 w 21600"/>
                  <a:gd name="T15" fmla="*/ 10800 h 21600"/>
                  <a:gd name="T16" fmla="*/ 12571 w 21600"/>
                  <a:gd name="T17" fmla="*/ 8219 h 21600"/>
                  <a:gd name="T18" fmla="*/ 13829 w 21600"/>
                  <a:gd name="T19" fmla="*/ 5352 h 21600"/>
                  <a:gd name="T20" fmla="*/ 15200 w 21600"/>
                  <a:gd name="T21" fmla="*/ 4396 h 21600"/>
                  <a:gd name="T22" fmla="*/ 13371 w 21600"/>
                  <a:gd name="T23" fmla="*/ 3058 h 21600"/>
                  <a:gd name="T24" fmla="*/ 14400 w 21600"/>
                  <a:gd name="T25" fmla="*/ 1720 h 21600"/>
                  <a:gd name="T26" fmla="*/ 13714 w 21600"/>
                  <a:gd name="T27" fmla="*/ 0 h 21600"/>
                  <a:gd name="T28" fmla="*/ 11543 w 21600"/>
                  <a:gd name="T29" fmla="*/ 3536 h 21600"/>
                  <a:gd name="T30" fmla="*/ 11200 w 21600"/>
                  <a:gd name="T31" fmla="*/ 6117 h 21600"/>
                  <a:gd name="T32" fmla="*/ 10971 w 21600"/>
                  <a:gd name="T33" fmla="*/ 10035 h 21600"/>
                  <a:gd name="T34" fmla="*/ 10857 w 21600"/>
                  <a:gd name="T35" fmla="*/ 13572 h 21600"/>
                  <a:gd name="T36" fmla="*/ 10514 w 21600"/>
                  <a:gd name="T37" fmla="*/ 16152 h 21600"/>
                  <a:gd name="T38" fmla="*/ 8571 w 21600"/>
                  <a:gd name="T39" fmla="*/ 13476 h 21600"/>
                  <a:gd name="T40" fmla="*/ 8914 w 21600"/>
                  <a:gd name="T41" fmla="*/ 9366 h 21600"/>
                  <a:gd name="T42" fmla="*/ 5943 w 21600"/>
                  <a:gd name="T43" fmla="*/ 5161 h 21600"/>
                  <a:gd name="T44" fmla="*/ 4229 w 21600"/>
                  <a:gd name="T45" fmla="*/ 1625 h 21600"/>
                  <a:gd name="T46" fmla="*/ 6514 w 21600"/>
                  <a:gd name="T47" fmla="*/ 573 h 21600"/>
                  <a:gd name="T48" fmla="*/ 8800 w 21600"/>
                  <a:gd name="T49" fmla="*/ 3058 h 21600"/>
                  <a:gd name="T50" fmla="*/ 9371 w 21600"/>
                  <a:gd name="T51" fmla="*/ 1338 h 21600"/>
                  <a:gd name="T52" fmla="*/ 0 w 21600"/>
                  <a:gd name="T53" fmla="*/ 0 h 21600"/>
                  <a:gd name="T54" fmla="*/ 3200 w 21600"/>
                  <a:gd name="T55" fmla="*/ 5161 h 21600"/>
                  <a:gd name="T56" fmla="*/ 4914 w 21600"/>
                  <a:gd name="T57" fmla="*/ 10322 h 21600"/>
                  <a:gd name="T58" fmla="*/ 6400 w 21600"/>
                  <a:gd name="T59" fmla="*/ 14719 h 21600"/>
                  <a:gd name="T60" fmla="*/ 8000 w 21600"/>
                  <a:gd name="T61" fmla="*/ 19115 h 21600"/>
                  <a:gd name="T62" fmla="*/ 15429 w 21600"/>
                  <a:gd name="T63" fmla="*/ 14336 h 21600"/>
                  <a:gd name="T64" fmla="*/ 16457 w 21600"/>
                  <a:gd name="T65" fmla="*/ 11851 h 21600"/>
                  <a:gd name="T66" fmla="*/ 17371 w 21600"/>
                  <a:gd name="T67" fmla="*/ 8028 h 21600"/>
                  <a:gd name="T68" fmla="*/ 18400 w 21600"/>
                  <a:gd name="T69" fmla="*/ 2772 h 21600"/>
                  <a:gd name="T70" fmla="*/ 21600 w 21600"/>
                  <a:gd name="T71" fmla="*/ 96 h 21600"/>
                  <a:gd name="T72" fmla="*/ 20000 w 21600"/>
                  <a:gd name="T73" fmla="*/ 133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00" h="21600">
                    <a:moveTo>
                      <a:pt x="20000" y="1338"/>
                    </a:moveTo>
                    <a:lnTo>
                      <a:pt x="17486" y="2867"/>
                    </a:lnTo>
                    <a:cubicBezTo>
                      <a:pt x="17486" y="2867"/>
                      <a:pt x="16800" y="3058"/>
                      <a:pt x="16457" y="4970"/>
                    </a:cubicBezTo>
                    <a:cubicBezTo>
                      <a:pt x="16114" y="6881"/>
                      <a:pt x="15657" y="7264"/>
                      <a:pt x="15657" y="7455"/>
                    </a:cubicBezTo>
                    <a:cubicBezTo>
                      <a:pt x="15657" y="7646"/>
                      <a:pt x="14971" y="8028"/>
                      <a:pt x="14971" y="8028"/>
                    </a:cubicBezTo>
                    <a:cubicBezTo>
                      <a:pt x="14971" y="8028"/>
                      <a:pt x="14971" y="10418"/>
                      <a:pt x="15086" y="10704"/>
                    </a:cubicBezTo>
                    <a:cubicBezTo>
                      <a:pt x="15200" y="10991"/>
                      <a:pt x="15886" y="12042"/>
                      <a:pt x="15086" y="13094"/>
                    </a:cubicBezTo>
                    <a:cubicBezTo>
                      <a:pt x="14286" y="14145"/>
                      <a:pt x="13486" y="14814"/>
                      <a:pt x="13486" y="14814"/>
                    </a:cubicBezTo>
                    <a:cubicBezTo>
                      <a:pt x="13486" y="14814"/>
                      <a:pt x="12800" y="15865"/>
                      <a:pt x="12686" y="16152"/>
                    </a:cubicBezTo>
                    <a:cubicBezTo>
                      <a:pt x="12571" y="16439"/>
                      <a:pt x="11771" y="17968"/>
                      <a:pt x="11771" y="17968"/>
                    </a:cubicBezTo>
                    <a:lnTo>
                      <a:pt x="10286" y="19593"/>
                    </a:lnTo>
                    <a:lnTo>
                      <a:pt x="10400" y="20549"/>
                    </a:lnTo>
                    <a:cubicBezTo>
                      <a:pt x="10400" y="20549"/>
                      <a:pt x="9829" y="19688"/>
                      <a:pt x="10286" y="18255"/>
                    </a:cubicBezTo>
                    <a:cubicBezTo>
                      <a:pt x="10743" y="16821"/>
                      <a:pt x="12114" y="14910"/>
                      <a:pt x="12114" y="14719"/>
                    </a:cubicBezTo>
                    <a:cubicBezTo>
                      <a:pt x="12114" y="14527"/>
                      <a:pt x="12800" y="12425"/>
                      <a:pt x="12800" y="12425"/>
                    </a:cubicBezTo>
                    <a:lnTo>
                      <a:pt x="12914" y="10800"/>
                    </a:lnTo>
                    <a:cubicBezTo>
                      <a:pt x="12914" y="10800"/>
                      <a:pt x="12800" y="9940"/>
                      <a:pt x="13143" y="9653"/>
                    </a:cubicBezTo>
                    <a:cubicBezTo>
                      <a:pt x="13486" y="9366"/>
                      <a:pt x="12571" y="8219"/>
                      <a:pt x="12571" y="8219"/>
                    </a:cubicBezTo>
                    <a:cubicBezTo>
                      <a:pt x="12571" y="8219"/>
                      <a:pt x="11657" y="7646"/>
                      <a:pt x="12343" y="6786"/>
                    </a:cubicBezTo>
                    <a:cubicBezTo>
                      <a:pt x="13029" y="5926"/>
                      <a:pt x="13600" y="5352"/>
                      <a:pt x="13829" y="5352"/>
                    </a:cubicBezTo>
                    <a:cubicBezTo>
                      <a:pt x="14057" y="5352"/>
                      <a:pt x="14971" y="4874"/>
                      <a:pt x="14971" y="4874"/>
                    </a:cubicBezTo>
                    <a:lnTo>
                      <a:pt x="15200" y="4396"/>
                    </a:lnTo>
                    <a:lnTo>
                      <a:pt x="13029" y="3632"/>
                    </a:lnTo>
                    <a:lnTo>
                      <a:pt x="13371" y="3058"/>
                    </a:lnTo>
                    <a:lnTo>
                      <a:pt x="14171" y="2772"/>
                    </a:lnTo>
                    <a:cubicBezTo>
                      <a:pt x="14171" y="2772"/>
                      <a:pt x="14171" y="1912"/>
                      <a:pt x="14400" y="1720"/>
                    </a:cubicBezTo>
                    <a:cubicBezTo>
                      <a:pt x="14629" y="1529"/>
                      <a:pt x="14629" y="860"/>
                      <a:pt x="14629" y="860"/>
                    </a:cubicBezTo>
                    <a:lnTo>
                      <a:pt x="13714" y="0"/>
                    </a:lnTo>
                    <a:cubicBezTo>
                      <a:pt x="13714" y="0"/>
                      <a:pt x="13143" y="2007"/>
                      <a:pt x="12686" y="2389"/>
                    </a:cubicBezTo>
                    <a:cubicBezTo>
                      <a:pt x="12229" y="2772"/>
                      <a:pt x="11543" y="3536"/>
                      <a:pt x="11543" y="3536"/>
                    </a:cubicBezTo>
                    <a:cubicBezTo>
                      <a:pt x="11543" y="3536"/>
                      <a:pt x="11543" y="4301"/>
                      <a:pt x="11657" y="4588"/>
                    </a:cubicBezTo>
                    <a:cubicBezTo>
                      <a:pt x="11771" y="4874"/>
                      <a:pt x="11314" y="5639"/>
                      <a:pt x="11200" y="6117"/>
                    </a:cubicBezTo>
                    <a:cubicBezTo>
                      <a:pt x="11086" y="6595"/>
                      <a:pt x="10971" y="7359"/>
                      <a:pt x="10971" y="7933"/>
                    </a:cubicBezTo>
                    <a:cubicBezTo>
                      <a:pt x="10971" y="8506"/>
                      <a:pt x="10629" y="8697"/>
                      <a:pt x="10971" y="10035"/>
                    </a:cubicBezTo>
                    <a:cubicBezTo>
                      <a:pt x="11314" y="11373"/>
                      <a:pt x="11086" y="12520"/>
                      <a:pt x="10971" y="12807"/>
                    </a:cubicBezTo>
                    <a:cubicBezTo>
                      <a:pt x="10857" y="13094"/>
                      <a:pt x="10857" y="13189"/>
                      <a:pt x="10857" y="13572"/>
                    </a:cubicBezTo>
                    <a:cubicBezTo>
                      <a:pt x="10857" y="13954"/>
                      <a:pt x="11086" y="14719"/>
                      <a:pt x="11086" y="14910"/>
                    </a:cubicBezTo>
                    <a:cubicBezTo>
                      <a:pt x="11086" y="15101"/>
                      <a:pt x="10629" y="15961"/>
                      <a:pt x="10514" y="16152"/>
                    </a:cubicBezTo>
                    <a:cubicBezTo>
                      <a:pt x="10400" y="16343"/>
                      <a:pt x="9257" y="19211"/>
                      <a:pt x="9257" y="19211"/>
                    </a:cubicBezTo>
                    <a:lnTo>
                      <a:pt x="8571" y="13476"/>
                    </a:lnTo>
                    <a:cubicBezTo>
                      <a:pt x="8571" y="13476"/>
                      <a:pt x="6286" y="11278"/>
                      <a:pt x="6171" y="11087"/>
                    </a:cubicBezTo>
                    <a:cubicBezTo>
                      <a:pt x="6057" y="10896"/>
                      <a:pt x="8114" y="10035"/>
                      <a:pt x="8914" y="9366"/>
                    </a:cubicBezTo>
                    <a:cubicBezTo>
                      <a:pt x="9714" y="8697"/>
                      <a:pt x="9143" y="8793"/>
                      <a:pt x="8686" y="7168"/>
                    </a:cubicBezTo>
                    <a:cubicBezTo>
                      <a:pt x="8229" y="5543"/>
                      <a:pt x="5943" y="5161"/>
                      <a:pt x="5943" y="5161"/>
                    </a:cubicBezTo>
                    <a:cubicBezTo>
                      <a:pt x="5943" y="5161"/>
                      <a:pt x="5029" y="4588"/>
                      <a:pt x="4914" y="4110"/>
                    </a:cubicBezTo>
                    <a:cubicBezTo>
                      <a:pt x="4800" y="3632"/>
                      <a:pt x="4229" y="1625"/>
                      <a:pt x="4229" y="1625"/>
                    </a:cubicBezTo>
                    <a:lnTo>
                      <a:pt x="7086" y="3727"/>
                    </a:lnTo>
                    <a:cubicBezTo>
                      <a:pt x="7086" y="3727"/>
                      <a:pt x="6057" y="1147"/>
                      <a:pt x="6514" y="573"/>
                    </a:cubicBezTo>
                    <a:cubicBezTo>
                      <a:pt x="6971" y="0"/>
                      <a:pt x="7657" y="478"/>
                      <a:pt x="7657" y="478"/>
                    </a:cubicBezTo>
                    <a:lnTo>
                      <a:pt x="8800" y="3058"/>
                    </a:lnTo>
                    <a:lnTo>
                      <a:pt x="9600" y="3919"/>
                    </a:lnTo>
                    <a:lnTo>
                      <a:pt x="9371" y="1338"/>
                    </a:lnTo>
                    <a:lnTo>
                      <a:pt x="9371" y="96"/>
                    </a:lnTo>
                    <a:lnTo>
                      <a:pt x="0" y="0"/>
                    </a:lnTo>
                    <a:cubicBezTo>
                      <a:pt x="0" y="0"/>
                      <a:pt x="914" y="956"/>
                      <a:pt x="1257" y="1720"/>
                    </a:cubicBezTo>
                    <a:cubicBezTo>
                      <a:pt x="1600" y="2485"/>
                      <a:pt x="3200" y="4588"/>
                      <a:pt x="3200" y="5161"/>
                    </a:cubicBezTo>
                    <a:cubicBezTo>
                      <a:pt x="3200" y="5735"/>
                      <a:pt x="3657" y="6786"/>
                      <a:pt x="4114" y="7742"/>
                    </a:cubicBezTo>
                    <a:cubicBezTo>
                      <a:pt x="4571" y="8697"/>
                      <a:pt x="4914" y="9749"/>
                      <a:pt x="4914" y="10322"/>
                    </a:cubicBezTo>
                    <a:cubicBezTo>
                      <a:pt x="4914" y="10896"/>
                      <a:pt x="4229" y="11851"/>
                      <a:pt x="4800" y="12425"/>
                    </a:cubicBezTo>
                    <a:cubicBezTo>
                      <a:pt x="5371" y="12998"/>
                      <a:pt x="5943" y="14432"/>
                      <a:pt x="6400" y="14719"/>
                    </a:cubicBezTo>
                    <a:cubicBezTo>
                      <a:pt x="6857" y="15005"/>
                      <a:pt x="6629" y="15292"/>
                      <a:pt x="6971" y="16439"/>
                    </a:cubicBezTo>
                    <a:cubicBezTo>
                      <a:pt x="7314" y="17586"/>
                      <a:pt x="7657" y="18542"/>
                      <a:pt x="8000" y="19115"/>
                    </a:cubicBezTo>
                    <a:cubicBezTo>
                      <a:pt x="8343" y="19688"/>
                      <a:pt x="10057" y="21600"/>
                      <a:pt x="10057" y="21600"/>
                    </a:cubicBezTo>
                    <a:cubicBezTo>
                      <a:pt x="10057" y="21600"/>
                      <a:pt x="15086" y="14910"/>
                      <a:pt x="15429" y="14336"/>
                    </a:cubicBezTo>
                    <a:cubicBezTo>
                      <a:pt x="15771" y="13763"/>
                      <a:pt x="15657" y="13094"/>
                      <a:pt x="15657" y="13094"/>
                    </a:cubicBezTo>
                    <a:lnTo>
                      <a:pt x="16457" y="11851"/>
                    </a:lnTo>
                    <a:lnTo>
                      <a:pt x="17371" y="9844"/>
                    </a:lnTo>
                    <a:cubicBezTo>
                      <a:pt x="17371" y="9844"/>
                      <a:pt x="17257" y="8506"/>
                      <a:pt x="17371" y="8028"/>
                    </a:cubicBezTo>
                    <a:cubicBezTo>
                      <a:pt x="17486" y="7550"/>
                      <a:pt x="18286" y="6117"/>
                      <a:pt x="18286" y="6117"/>
                    </a:cubicBezTo>
                    <a:lnTo>
                      <a:pt x="18400" y="2772"/>
                    </a:lnTo>
                    <a:lnTo>
                      <a:pt x="21029" y="956"/>
                    </a:lnTo>
                    <a:lnTo>
                      <a:pt x="21600" y="96"/>
                    </a:lnTo>
                    <a:lnTo>
                      <a:pt x="20000" y="1338"/>
                    </a:lnTo>
                    <a:close/>
                    <a:moveTo>
                      <a:pt x="20000" y="1338"/>
                    </a:moveTo>
                  </a:path>
                </a:pathLst>
              </a:custGeom>
              <a:solidFill>
                <a:srgbClr val="65A0E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4" name="Freeform 6"/>
              <p:cNvSpPr>
                <a:spLocks/>
              </p:cNvSpPr>
              <p:nvPr/>
            </p:nvSpPr>
            <p:spPr bwMode="auto">
              <a:xfrm>
                <a:off x="0" y="0"/>
                <a:ext cx="2371" cy="1559"/>
              </a:xfrm>
              <a:custGeom>
                <a:avLst/>
                <a:gdLst>
                  <a:gd name="T0" fmla="+- 0 223 105"/>
                  <a:gd name="T1" fmla="*/ T0 w 21495"/>
                  <a:gd name="T2" fmla="*/ 21090 h 21600"/>
                  <a:gd name="T3" fmla="+- 0 111 105"/>
                  <a:gd name="T4" fmla="*/ T3 w 21495"/>
                  <a:gd name="T5" fmla="*/ 19049 h 21600"/>
                  <a:gd name="T6" fmla="+- 0 1336 105"/>
                  <a:gd name="T7" fmla="*/ T6 w 21495"/>
                  <a:gd name="T8" fmla="*/ 17178 h 21600"/>
                  <a:gd name="T9" fmla="+- 0 2004 105"/>
                  <a:gd name="T10" fmla="*/ T9 w 21495"/>
                  <a:gd name="T11" fmla="*/ 16498 h 21600"/>
                  <a:gd name="T12" fmla="+- 0 1336 105"/>
                  <a:gd name="T13" fmla="*/ T12 w 21495"/>
                  <a:gd name="T14" fmla="*/ 14967 h 21600"/>
                  <a:gd name="T15" fmla="+- 0 2115 105"/>
                  <a:gd name="T16" fmla="*/ T15 w 21495"/>
                  <a:gd name="T17" fmla="*/ 14287 h 21600"/>
                  <a:gd name="T18" fmla="+- 0 3118 105"/>
                  <a:gd name="T19" fmla="*/ T18 w 21495"/>
                  <a:gd name="T20" fmla="*/ 13436 h 21600"/>
                  <a:gd name="T21" fmla="+- 0 4899 105"/>
                  <a:gd name="T22" fmla="*/ T21 w 21495"/>
                  <a:gd name="T23" fmla="*/ 11565 h 21600"/>
                  <a:gd name="T24" fmla="+- 0 7237 105"/>
                  <a:gd name="T25" fmla="*/ T24 w 21495"/>
                  <a:gd name="T26" fmla="*/ 9865 h 21600"/>
                  <a:gd name="T27" fmla="+- 0 8016 105"/>
                  <a:gd name="T28" fmla="*/ T27 w 21495"/>
                  <a:gd name="T29" fmla="*/ 8844 h 21600"/>
                  <a:gd name="T30" fmla="+- 0 8462 105"/>
                  <a:gd name="T31" fmla="*/ T30 w 21495"/>
                  <a:gd name="T32" fmla="*/ 6633 h 21600"/>
                  <a:gd name="T33" fmla="+- 0 8685 105"/>
                  <a:gd name="T34" fmla="*/ T33 w 21495"/>
                  <a:gd name="T35" fmla="*/ 4592 h 21600"/>
                  <a:gd name="T36" fmla="+- 0 11802 105"/>
                  <a:gd name="T37" fmla="*/ T36 w 21495"/>
                  <a:gd name="T38" fmla="*/ 0 h 21600"/>
                  <a:gd name="T39" fmla="+- 0 12581 105"/>
                  <a:gd name="T40" fmla="*/ T39 w 21495"/>
                  <a:gd name="T41" fmla="*/ 1531 h 21600"/>
                  <a:gd name="T42" fmla="+- 0 13361 105"/>
                  <a:gd name="T43" fmla="*/ T42 w 21495"/>
                  <a:gd name="T44" fmla="*/ 3402 h 21600"/>
                  <a:gd name="T45" fmla="+- 0 13472 105"/>
                  <a:gd name="T46" fmla="*/ T45 w 21495"/>
                  <a:gd name="T47" fmla="*/ 4762 h 21600"/>
                  <a:gd name="T48" fmla="+- 0 15254 105"/>
                  <a:gd name="T49" fmla="*/ T48 w 21495"/>
                  <a:gd name="T50" fmla="*/ 8164 h 21600"/>
                  <a:gd name="T51" fmla="+- 0 15588 105"/>
                  <a:gd name="T52" fmla="*/ T51 w 21495"/>
                  <a:gd name="T53" fmla="*/ 10035 h 21600"/>
                  <a:gd name="T54" fmla="+- 0 17258 105"/>
                  <a:gd name="T55" fmla="*/ T54 w 21495"/>
                  <a:gd name="T56" fmla="*/ 11906 h 21600"/>
                  <a:gd name="T57" fmla="+- 0 17814 105"/>
                  <a:gd name="T58" fmla="*/ T57 w 21495"/>
                  <a:gd name="T59" fmla="*/ 14117 h 21600"/>
                  <a:gd name="T60" fmla="+- 0 18260 105"/>
                  <a:gd name="T61" fmla="*/ T60 w 21495"/>
                  <a:gd name="T62" fmla="*/ 15137 h 21600"/>
                  <a:gd name="T63" fmla="+- 0 19707 105"/>
                  <a:gd name="T64" fmla="*/ T63 w 21495"/>
                  <a:gd name="T65" fmla="*/ 15137 h 21600"/>
                  <a:gd name="T66" fmla="+- 0 20153 105"/>
                  <a:gd name="T67" fmla="*/ T66 w 21495"/>
                  <a:gd name="T68" fmla="*/ 17008 h 21600"/>
                  <a:gd name="T69" fmla="+- 0 20487 105"/>
                  <a:gd name="T70" fmla="*/ T69 w 21495"/>
                  <a:gd name="T71" fmla="*/ 18879 h 21600"/>
                  <a:gd name="T72" fmla="+- 0 21489 105"/>
                  <a:gd name="T73" fmla="*/ T72 w 21495"/>
                  <a:gd name="T74" fmla="*/ 20239 h 21600"/>
                  <a:gd name="T75" fmla="+- 0 21600 105"/>
                  <a:gd name="T76" fmla="*/ T75 w 21495"/>
                  <a:gd name="T77" fmla="*/ 21600 h 21600"/>
                  <a:gd name="T78" fmla="+- 0 223 105"/>
                  <a:gd name="T79" fmla="*/ T78 w 21495"/>
                  <a:gd name="T80" fmla="*/ 21090 h 21600"/>
                  <a:gd name="T81" fmla="+- 0 223 105"/>
                  <a:gd name="T82" fmla="*/ T81 w 21495"/>
                  <a:gd name="T83" fmla="*/ 21090 h 2160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 ang="0">
                    <a:pos x="T31" y="T32"/>
                  </a:cxn>
                  <a:cxn ang="0">
                    <a:pos x="T34" y="T35"/>
                  </a:cxn>
                  <a:cxn ang="0">
                    <a:pos x="T37" y="T38"/>
                  </a:cxn>
                  <a:cxn ang="0">
                    <a:pos x="T40" y="T41"/>
                  </a:cxn>
                  <a:cxn ang="0">
                    <a:pos x="T43" y="T44"/>
                  </a:cxn>
                  <a:cxn ang="0">
                    <a:pos x="T46" y="T47"/>
                  </a:cxn>
                  <a:cxn ang="0">
                    <a:pos x="T49" y="T50"/>
                  </a:cxn>
                  <a:cxn ang="0">
                    <a:pos x="T52" y="T53"/>
                  </a:cxn>
                  <a:cxn ang="0">
                    <a:pos x="T55" y="T56"/>
                  </a:cxn>
                  <a:cxn ang="0">
                    <a:pos x="T58" y="T59"/>
                  </a:cxn>
                  <a:cxn ang="0">
                    <a:pos x="T61" y="T62"/>
                  </a:cxn>
                  <a:cxn ang="0">
                    <a:pos x="T64" y="T65"/>
                  </a:cxn>
                  <a:cxn ang="0">
                    <a:pos x="T67" y="T68"/>
                  </a:cxn>
                  <a:cxn ang="0">
                    <a:pos x="T70" y="T71"/>
                  </a:cxn>
                  <a:cxn ang="0">
                    <a:pos x="T73" y="T74"/>
                  </a:cxn>
                  <a:cxn ang="0">
                    <a:pos x="T76" y="T77"/>
                  </a:cxn>
                  <a:cxn ang="0">
                    <a:pos x="T79" y="T80"/>
                  </a:cxn>
                  <a:cxn ang="0">
                    <a:pos x="T82" y="T83"/>
                  </a:cxn>
                </a:cxnLst>
                <a:rect l="0" t="0" r="r" b="b"/>
                <a:pathLst>
                  <a:path w="21495" h="21600">
                    <a:moveTo>
                      <a:pt x="118" y="21090"/>
                    </a:moveTo>
                    <a:cubicBezTo>
                      <a:pt x="118" y="21090"/>
                      <a:pt x="118" y="19389"/>
                      <a:pt x="6" y="19049"/>
                    </a:cubicBezTo>
                    <a:cubicBezTo>
                      <a:pt x="-105" y="18709"/>
                      <a:pt x="1231" y="17178"/>
                      <a:pt x="1231" y="17178"/>
                    </a:cubicBezTo>
                    <a:lnTo>
                      <a:pt x="1899" y="16498"/>
                    </a:lnTo>
                    <a:lnTo>
                      <a:pt x="1231" y="14967"/>
                    </a:lnTo>
                    <a:lnTo>
                      <a:pt x="2010" y="14287"/>
                    </a:lnTo>
                    <a:lnTo>
                      <a:pt x="3013" y="13436"/>
                    </a:lnTo>
                    <a:cubicBezTo>
                      <a:pt x="3013" y="13436"/>
                      <a:pt x="3347" y="12416"/>
                      <a:pt x="4794" y="11565"/>
                    </a:cubicBezTo>
                    <a:cubicBezTo>
                      <a:pt x="6241" y="10715"/>
                      <a:pt x="7132" y="9865"/>
                      <a:pt x="7132" y="9865"/>
                    </a:cubicBezTo>
                    <a:cubicBezTo>
                      <a:pt x="7132" y="9865"/>
                      <a:pt x="7577" y="9865"/>
                      <a:pt x="7911" y="8844"/>
                    </a:cubicBezTo>
                    <a:cubicBezTo>
                      <a:pt x="8246" y="7824"/>
                      <a:pt x="8357" y="7313"/>
                      <a:pt x="8357" y="6633"/>
                    </a:cubicBezTo>
                    <a:cubicBezTo>
                      <a:pt x="8357" y="5953"/>
                      <a:pt x="8023" y="5443"/>
                      <a:pt x="8580" y="4592"/>
                    </a:cubicBezTo>
                    <a:cubicBezTo>
                      <a:pt x="9136" y="3742"/>
                      <a:pt x="11697" y="0"/>
                      <a:pt x="11697" y="0"/>
                    </a:cubicBezTo>
                    <a:cubicBezTo>
                      <a:pt x="11697" y="0"/>
                      <a:pt x="11920" y="850"/>
                      <a:pt x="12476" y="1531"/>
                    </a:cubicBezTo>
                    <a:cubicBezTo>
                      <a:pt x="13033" y="2211"/>
                      <a:pt x="13256" y="2891"/>
                      <a:pt x="13256" y="3402"/>
                    </a:cubicBezTo>
                    <a:cubicBezTo>
                      <a:pt x="13256" y="3912"/>
                      <a:pt x="11920" y="2891"/>
                      <a:pt x="13367" y="4762"/>
                    </a:cubicBezTo>
                    <a:cubicBezTo>
                      <a:pt x="14815" y="6633"/>
                      <a:pt x="15037" y="7824"/>
                      <a:pt x="15149" y="8164"/>
                    </a:cubicBezTo>
                    <a:cubicBezTo>
                      <a:pt x="15260" y="8504"/>
                      <a:pt x="15149" y="9694"/>
                      <a:pt x="15483" y="10035"/>
                    </a:cubicBezTo>
                    <a:cubicBezTo>
                      <a:pt x="15817" y="10375"/>
                      <a:pt x="16930" y="11735"/>
                      <a:pt x="17153" y="11906"/>
                    </a:cubicBezTo>
                    <a:cubicBezTo>
                      <a:pt x="17375" y="12076"/>
                      <a:pt x="17709" y="14117"/>
                      <a:pt x="17709" y="14117"/>
                    </a:cubicBezTo>
                    <a:cubicBezTo>
                      <a:pt x="17709" y="14117"/>
                      <a:pt x="17932" y="14967"/>
                      <a:pt x="18155" y="15137"/>
                    </a:cubicBezTo>
                    <a:cubicBezTo>
                      <a:pt x="18377" y="15307"/>
                      <a:pt x="19602" y="15137"/>
                      <a:pt x="19602" y="15137"/>
                    </a:cubicBezTo>
                    <a:lnTo>
                      <a:pt x="20048" y="17008"/>
                    </a:lnTo>
                    <a:cubicBezTo>
                      <a:pt x="20048" y="17008"/>
                      <a:pt x="20048" y="18709"/>
                      <a:pt x="20382" y="18879"/>
                    </a:cubicBezTo>
                    <a:cubicBezTo>
                      <a:pt x="20716" y="19049"/>
                      <a:pt x="21384" y="19729"/>
                      <a:pt x="21384" y="20239"/>
                    </a:cubicBezTo>
                    <a:cubicBezTo>
                      <a:pt x="21384" y="20750"/>
                      <a:pt x="21495" y="21600"/>
                      <a:pt x="21495" y="21600"/>
                    </a:cubicBezTo>
                    <a:lnTo>
                      <a:pt x="118" y="21090"/>
                    </a:lnTo>
                    <a:close/>
                    <a:moveTo>
                      <a:pt x="118" y="21090"/>
                    </a:moveTo>
                  </a:path>
                </a:pathLst>
              </a:custGeom>
              <a:solidFill>
                <a:srgbClr val="8BA1B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5" name="Freeform 7"/>
              <p:cNvSpPr>
                <a:spLocks/>
              </p:cNvSpPr>
              <p:nvPr/>
            </p:nvSpPr>
            <p:spPr bwMode="auto">
              <a:xfrm>
                <a:off x="25" y="75"/>
                <a:ext cx="1584" cy="1461"/>
              </a:xfrm>
              <a:custGeom>
                <a:avLst/>
                <a:gdLst>
                  <a:gd name="T0" fmla="*/ 16912 w 21600"/>
                  <a:gd name="T1" fmla="*/ 0 h 21600"/>
                  <a:gd name="T2" fmla="*/ 14735 w 21600"/>
                  <a:gd name="T3" fmla="*/ 3812 h 21600"/>
                  <a:gd name="T4" fmla="*/ 16577 w 21600"/>
                  <a:gd name="T5" fmla="*/ 2723 h 21600"/>
                  <a:gd name="T6" fmla="*/ 15740 w 21600"/>
                  <a:gd name="T7" fmla="*/ 6171 h 21600"/>
                  <a:gd name="T8" fmla="*/ 17581 w 21600"/>
                  <a:gd name="T9" fmla="*/ 8168 h 21600"/>
                  <a:gd name="T10" fmla="*/ 16409 w 21600"/>
                  <a:gd name="T11" fmla="*/ 12706 h 21600"/>
                  <a:gd name="T12" fmla="*/ 17749 w 21600"/>
                  <a:gd name="T13" fmla="*/ 15973 h 21600"/>
                  <a:gd name="T14" fmla="*/ 15740 w 21600"/>
                  <a:gd name="T15" fmla="*/ 16881 h 21600"/>
                  <a:gd name="T16" fmla="*/ 14065 w 21600"/>
                  <a:gd name="T17" fmla="*/ 16881 h 21600"/>
                  <a:gd name="T18" fmla="*/ 15070 w 21600"/>
                  <a:gd name="T19" fmla="*/ 18151 h 21600"/>
                  <a:gd name="T20" fmla="*/ 18753 w 21600"/>
                  <a:gd name="T21" fmla="*/ 18696 h 21600"/>
                  <a:gd name="T22" fmla="*/ 20930 w 21600"/>
                  <a:gd name="T23" fmla="*/ 20511 h 21600"/>
                  <a:gd name="T24" fmla="*/ 21600 w 21600"/>
                  <a:gd name="T25" fmla="*/ 21600 h 21600"/>
                  <a:gd name="T26" fmla="*/ 0 w 21600"/>
                  <a:gd name="T27" fmla="*/ 21418 h 21600"/>
                  <a:gd name="T28" fmla="*/ 167 w 21600"/>
                  <a:gd name="T29" fmla="*/ 18696 h 21600"/>
                  <a:gd name="T30" fmla="*/ 2512 w 21600"/>
                  <a:gd name="T31" fmla="*/ 16881 h 21600"/>
                  <a:gd name="T32" fmla="*/ 1842 w 21600"/>
                  <a:gd name="T33" fmla="*/ 15066 h 21600"/>
                  <a:gd name="T34" fmla="*/ 4186 w 21600"/>
                  <a:gd name="T35" fmla="*/ 14158 h 21600"/>
                  <a:gd name="T36" fmla="*/ 5693 w 21600"/>
                  <a:gd name="T37" fmla="*/ 12161 h 21600"/>
                  <a:gd name="T38" fmla="*/ 8037 w 21600"/>
                  <a:gd name="T39" fmla="*/ 10891 h 21600"/>
                  <a:gd name="T40" fmla="*/ 11553 w 21600"/>
                  <a:gd name="T41" fmla="*/ 9439 h 21600"/>
                  <a:gd name="T42" fmla="*/ 12223 w 21600"/>
                  <a:gd name="T43" fmla="*/ 7442 h 21600"/>
                  <a:gd name="T44" fmla="*/ 12223 w 21600"/>
                  <a:gd name="T45" fmla="*/ 5264 h 21600"/>
                  <a:gd name="T46" fmla="*/ 12223 w 21600"/>
                  <a:gd name="T47" fmla="*/ 4175 h 21600"/>
                  <a:gd name="T48" fmla="*/ 16912 w 21600"/>
                  <a:gd name="T49" fmla="*/ 0 h 21600"/>
                  <a:gd name="T50" fmla="*/ 16912 w 21600"/>
                  <a:gd name="T51"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16912" y="0"/>
                    </a:moveTo>
                    <a:lnTo>
                      <a:pt x="14735" y="3812"/>
                    </a:lnTo>
                    <a:lnTo>
                      <a:pt x="16577" y="2723"/>
                    </a:lnTo>
                    <a:cubicBezTo>
                      <a:pt x="16577" y="2723"/>
                      <a:pt x="16409" y="5808"/>
                      <a:pt x="15740" y="6171"/>
                    </a:cubicBezTo>
                    <a:cubicBezTo>
                      <a:pt x="15070" y="6534"/>
                      <a:pt x="17581" y="6353"/>
                      <a:pt x="17581" y="8168"/>
                    </a:cubicBezTo>
                    <a:cubicBezTo>
                      <a:pt x="17581" y="9983"/>
                      <a:pt x="17581" y="11072"/>
                      <a:pt x="16409" y="12706"/>
                    </a:cubicBezTo>
                    <a:cubicBezTo>
                      <a:pt x="15237" y="14339"/>
                      <a:pt x="17749" y="15973"/>
                      <a:pt x="17749" y="15973"/>
                    </a:cubicBezTo>
                    <a:lnTo>
                      <a:pt x="15740" y="16881"/>
                    </a:lnTo>
                    <a:lnTo>
                      <a:pt x="14065" y="16881"/>
                    </a:lnTo>
                    <a:cubicBezTo>
                      <a:pt x="14065" y="16881"/>
                      <a:pt x="13228" y="17788"/>
                      <a:pt x="15070" y="18151"/>
                    </a:cubicBezTo>
                    <a:cubicBezTo>
                      <a:pt x="16912" y="18514"/>
                      <a:pt x="17916" y="18333"/>
                      <a:pt x="18753" y="18696"/>
                    </a:cubicBezTo>
                    <a:cubicBezTo>
                      <a:pt x="19591" y="19059"/>
                      <a:pt x="20930" y="20511"/>
                      <a:pt x="20930" y="20511"/>
                    </a:cubicBezTo>
                    <a:lnTo>
                      <a:pt x="21600" y="21600"/>
                    </a:lnTo>
                    <a:lnTo>
                      <a:pt x="0" y="21418"/>
                    </a:lnTo>
                    <a:lnTo>
                      <a:pt x="167" y="18696"/>
                    </a:lnTo>
                    <a:lnTo>
                      <a:pt x="2512" y="16881"/>
                    </a:lnTo>
                    <a:lnTo>
                      <a:pt x="1842" y="15066"/>
                    </a:lnTo>
                    <a:lnTo>
                      <a:pt x="4186" y="14158"/>
                    </a:lnTo>
                    <a:lnTo>
                      <a:pt x="5693" y="12161"/>
                    </a:lnTo>
                    <a:lnTo>
                      <a:pt x="8037" y="10891"/>
                    </a:lnTo>
                    <a:lnTo>
                      <a:pt x="11553" y="9439"/>
                    </a:lnTo>
                    <a:lnTo>
                      <a:pt x="12223" y="7442"/>
                    </a:lnTo>
                    <a:lnTo>
                      <a:pt x="12223" y="5264"/>
                    </a:lnTo>
                    <a:lnTo>
                      <a:pt x="12223" y="4175"/>
                    </a:lnTo>
                    <a:lnTo>
                      <a:pt x="16912" y="0"/>
                    </a:lnTo>
                    <a:close/>
                    <a:moveTo>
                      <a:pt x="16912" y="0"/>
                    </a:moveTo>
                  </a:path>
                </a:pathLst>
              </a:cu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grpSp>
        <p:grpSp>
          <p:nvGrpSpPr>
            <p:cNvPr id="19" name="Group 13"/>
            <p:cNvGrpSpPr>
              <a:grpSpLocks/>
            </p:cNvGrpSpPr>
            <p:nvPr/>
          </p:nvGrpSpPr>
          <p:grpSpPr bwMode="auto">
            <a:xfrm>
              <a:off x="426" y="922"/>
              <a:ext cx="985" cy="1792"/>
              <a:chOff x="0" y="0"/>
              <a:chExt cx="985" cy="1791"/>
            </a:xfrm>
          </p:grpSpPr>
          <p:sp>
            <p:nvSpPr>
              <p:cNvPr id="28" name="Freeform 9"/>
              <p:cNvSpPr>
                <a:spLocks/>
              </p:cNvSpPr>
              <p:nvPr/>
            </p:nvSpPr>
            <p:spPr bwMode="auto">
              <a:xfrm>
                <a:off x="5" y="626"/>
                <a:ext cx="980" cy="1165"/>
              </a:xfrm>
              <a:custGeom>
                <a:avLst/>
                <a:gdLst>
                  <a:gd name="T0" fmla="*/ 0 w 21600"/>
                  <a:gd name="T1" fmla="*/ 0 h 21600"/>
                  <a:gd name="T2" fmla="*/ 563 w 21600"/>
                  <a:gd name="T3" fmla="*/ 1137 h 21600"/>
                  <a:gd name="T4" fmla="*/ 1350 w 21600"/>
                  <a:gd name="T5" fmla="*/ 2463 h 21600"/>
                  <a:gd name="T6" fmla="*/ 3262 w 21600"/>
                  <a:gd name="T7" fmla="*/ 5211 h 21600"/>
                  <a:gd name="T8" fmla="*/ 3487 w 21600"/>
                  <a:gd name="T9" fmla="*/ 6821 h 21600"/>
                  <a:gd name="T10" fmla="*/ 3825 w 21600"/>
                  <a:gd name="T11" fmla="*/ 7768 h 21600"/>
                  <a:gd name="T12" fmla="*/ 4837 w 21600"/>
                  <a:gd name="T13" fmla="*/ 9284 h 21600"/>
                  <a:gd name="T14" fmla="*/ 4387 w 21600"/>
                  <a:gd name="T15" fmla="*/ 10895 h 21600"/>
                  <a:gd name="T16" fmla="*/ 5175 w 21600"/>
                  <a:gd name="T17" fmla="*/ 13074 h 21600"/>
                  <a:gd name="T18" fmla="*/ 6525 w 21600"/>
                  <a:gd name="T19" fmla="*/ 14684 h 21600"/>
                  <a:gd name="T20" fmla="*/ 6525 w 21600"/>
                  <a:gd name="T21" fmla="*/ 16105 h 21600"/>
                  <a:gd name="T22" fmla="*/ 7200 w 21600"/>
                  <a:gd name="T23" fmla="*/ 17811 h 21600"/>
                  <a:gd name="T24" fmla="*/ 8775 w 21600"/>
                  <a:gd name="T25" fmla="*/ 20274 h 21600"/>
                  <a:gd name="T26" fmla="*/ 10125 w 21600"/>
                  <a:gd name="T27" fmla="*/ 21600 h 21600"/>
                  <a:gd name="T28" fmla="*/ 11250 w 21600"/>
                  <a:gd name="T29" fmla="*/ 19800 h 21600"/>
                  <a:gd name="T30" fmla="*/ 13613 w 21600"/>
                  <a:gd name="T31" fmla="*/ 16674 h 21600"/>
                  <a:gd name="T32" fmla="*/ 15300 w 21600"/>
                  <a:gd name="T33" fmla="*/ 14305 h 21600"/>
                  <a:gd name="T34" fmla="*/ 15413 w 21600"/>
                  <a:gd name="T35" fmla="*/ 13074 h 21600"/>
                  <a:gd name="T36" fmla="*/ 16762 w 21600"/>
                  <a:gd name="T37" fmla="*/ 11937 h 21600"/>
                  <a:gd name="T38" fmla="*/ 17212 w 21600"/>
                  <a:gd name="T39" fmla="*/ 8053 h 21600"/>
                  <a:gd name="T40" fmla="*/ 18112 w 21600"/>
                  <a:gd name="T41" fmla="*/ 6158 h 21600"/>
                  <a:gd name="T42" fmla="*/ 18225 w 21600"/>
                  <a:gd name="T43" fmla="*/ 4263 h 21600"/>
                  <a:gd name="T44" fmla="*/ 18450 w 21600"/>
                  <a:gd name="T45" fmla="*/ 2842 h 21600"/>
                  <a:gd name="T46" fmla="*/ 20025 w 21600"/>
                  <a:gd name="T47" fmla="*/ 1895 h 21600"/>
                  <a:gd name="T48" fmla="*/ 20812 w 21600"/>
                  <a:gd name="T49" fmla="*/ 1232 h 21600"/>
                  <a:gd name="T50" fmla="*/ 21375 w 21600"/>
                  <a:gd name="T51" fmla="*/ 663 h 21600"/>
                  <a:gd name="T52" fmla="*/ 21600 w 21600"/>
                  <a:gd name="T53" fmla="*/ 95 h 21600"/>
                  <a:gd name="T54" fmla="*/ 0 w 21600"/>
                  <a:gd name="T55" fmla="*/ 0 h 21600"/>
                  <a:gd name="T56" fmla="*/ 0 w 21600"/>
                  <a:gd name="T57"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0" y="0"/>
                    </a:moveTo>
                    <a:lnTo>
                      <a:pt x="563" y="1137"/>
                    </a:lnTo>
                    <a:cubicBezTo>
                      <a:pt x="563" y="1137"/>
                      <a:pt x="787" y="2274"/>
                      <a:pt x="1350" y="2463"/>
                    </a:cubicBezTo>
                    <a:cubicBezTo>
                      <a:pt x="1912" y="2653"/>
                      <a:pt x="3262" y="5211"/>
                      <a:pt x="3262" y="5211"/>
                    </a:cubicBezTo>
                    <a:lnTo>
                      <a:pt x="3487" y="6821"/>
                    </a:lnTo>
                    <a:cubicBezTo>
                      <a:pt x="3487" y="6821"/>
                      <a:pt x="3375" y="7295"/>
                      <a:pt x="3825" y="7768"/>
                    </a:cubicBezTo>
                    <a:cubicBezTo>
                      <a:pt x="4275" y="8242"/>
                      <a:pt x="4837" y="9000"/>
                      <a:pt x="4837" y="9284"/>
                    </a:cubicBezTo>
                    <a:cubicBezTo>
                      <a:pt x="4837" y="9568"/>
                      <a:pt x="4500" y="10705"/>
                      <a:pt x="4387" y="10895"/>
                    </a:cubicBezTo>
                    <a:cubicBezTo>
                      <a:pt x="4275" y="11084"/>
                      <a:pt x="4388" y="12316"/>
                      <a:pt x="5175" y="13074"/>
                    </a:cubicBezTo>
                    <a:cubicBezTo>
                      <a:pt x="5962" y="13832"/>
                      <a:pt x="6525" y="14495"/>
                      <a:pt x="6525" y="14684"/>
                    </a:cubicBezTo>
                    <a:cubicBezTo>
                      <a:pt x="6525" y="14874"/>
                      <a:pt x="6525" y="15821"/>
                      <a:pt x="6525" y="16105"/>
                    </a:cubicBezTo>
                    <a:cubicBezTo>
                      <a:pt x="6525" y="16389"/>
                      <a:pt x="6637" y="16674"/>
                      <a:pt x="7200" y="17811"/>
                    </a:cubicBezTo>
                    <a:cubicBezTo>
                      <a:pt x="7762" y="18947"/>
                      <a:pt x="8550" y="19895"/>
                      <a:pt x="8775" y="20274"/>
                    </a:cubicBezTo>
                    <a:cubicBezTo>
                      <a:pt x="9000" y="20653"/>
                      <a:pt x="10125" y="21600"/>
                      <a:pt x="10125" y="21600"/>
                    </a:cubicBezTo>
                    <a:lnTo>
                      <a:pt x="11250" y="19800"/>
                    </a:lnTo>
                    <a:cubicBezTo>
                      <a:pt x="11250" y="19800"/>
                      <a:pt x="12938" y="17147"/>
                      <a:pt x="13613" y="16674"/>
                    </a:cubicBezTo>
                    <a:cubicBezTo>
                      <a:pt x="14287" y="16200"/>
                      <a:pt x="15300" y="14305"/>
                      <a:pt x="15300" y="14305"/>
                    </a:cubicBezTo>
                    <a:lnTo>
                      <a:pt x="15413" y="13074"/>
                    </a:lnTo>
                    <a:lnTo>
                      <a:pt x="16762" y="11937"/>
                    </a:lnTo>
                    <a:cubicBezTo>
                      <a:pt x="16762" y="11937"/>
                      <a:pt x="17100" y="8621"/>
                      <a:pt x="17212" y="8053"/>
                    </a:cubicBezTo>
                    <a:cubicBezTo>
                      <a:pt x="17325" y="7484"/>
                      <a:pt x="18000" y="6347"/>
                      <a:pt x="18112" y="6158"/>
                    </a:cubicBezTo>
                    <a:cubicBezTo>
                      <a:pt x="18225" y="5968"/>
                      <a:pt x="18338" y="4737"/>
                      <a:pt x="18225" y="4263"/>
                    </a:cubicBezTo>
                    <a:cubicBezTo>
                      <a:pt x="18112" y="3789"/>
                      <a:pt x="18113" y="3032"/>
                      <a:pt x="18450" y="2842"/>
                    </a:cubicBezTo>
                    <a:cubicBezTo>
                      <a:pt x="18787" y="2653"/>
                      <a:pt x="20025" y="1895"/>
                      <a:pt x="20025" y="1895"/>
                    </a:cubicBezTo>
                    <a:lnTo>
                      <a:pt x="20812" y="1232"/>
                    </a:lnTo>
                    <a:lnTo>
                      <a:pt x="21375" y="663"/>
                    </a:lnTo>
                    <a:lnTo>
                      <a:pt x="21600" y="95"/>
                    </a:lnTo>
                    <a:lnTo>
                      <a:pt x="0" y="0"/>
                    </a:lnTo>
                    <a:close/>
                    <a:moveTo>
                      <a:pt x="0" y="0"/>
                    </a:moveTo>
                  </a:path>
                </a:pathLst>
              </a:custGeom>
              <a:solidFill>
                <a:srgbClr val="2969A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9" name="Freeform 10"/>
              <p:cNvSpPr>
                <a:spLocks/>
              </p:cNvSpPr>
              <p:nvPr/>
            </p:nvSpPr>
            <p:spPr bwMode="auto">
              <a:xfrm>
                <a:off x="10" y="621"/>
                <a:ext cx="965" cy="1155"/>
              </a:xfrm>
              <a:custGeom>
                <a:avLst/>
                <a:gdLst>
                  <a:gd name="T0" fmla="*/ 17486 w 21600"/>
                  <a:gd name="T1" fmla="*/ 2867 h 21600"/>
                  <a:gd name="T2" fmla="*/ 15657 w 21600"/>
                  <a:gd name="T3" fmla="*/ 7455 h 21600"/>
                  <a:gd name="T4" fmla="*/ 15086 w 21600"/>
                  <a:gd name="T5" fmla="*/ 10704 h 21600"/>
                  <a:gd name="T6" fmla="*/ 13486 w 21600"/>
                  <a:gd name="T7" fmla="*/ 14814 h 21600"/>
                  <a:gd name="T8" fmla="*/ 11771 w 21600"/>
                  <a:gd name="T9" fmla="*/ 17968 h 21600"/>
                  <a:gd name="T10" fmla="*/ 10400 w 21600"/>
                  <a:gd name="T11" fmla="*/ 20549 h 21600"/>
                  <a:gd name="T12" fmla="*/ 12114 w 21600"/>
                  <a:gd name="T13" fmla="*/ 14719 h 21600"/>
                  <a:gd name="T14" fmla="*/ 12914 w 21600"/>
                  <a:gd name="T15" fmla="*/ 10800 h 21600"/>
                  <a:gd name="T16" fmla="*/ 12571 w 21600"/>
                  <a:gd name="T17" fmla="*/ 8219 h 21600"/>
                  <a:gd name="T18" fmla="*/ 13829 w 21600"/>
                  <a:gd name="T19" fmla="*/ 5352 h 21600"/>
                  <a:gd name="T20" fmla="*/ 15200 w 21600"/>
                  <a:gd name="T21" fmla="*/ 4396 h 21600"/>
                  <a:gd name="T22" fmla="*/ 13371 w 21600"/>
                  <a:gd name="T23" fmla="*/ 3058 h 21600"/>
                  <a:gd name="T24" fmla="*/ 14400 w 21600"/>
                  <a:gd name="T25" fmla="*/ 1720 h 21600"/>
                  <a:gd name="T26" fmla="*/ 13714 w 21600"/>
                  <a:gd name="T27" fmla="*/ 0 h 21600"/>
                  <a:gd name="T28" fmla="*/ 11543 w 21600"/>
                  <a:gd name="T29" fmla="*/ 3536 h 21600"/>
                  <a:gd name="T30" fmla="*/ 11200 w 21600"/>
                  <a:gd name="T31" fmla="*/ 6117 h 21600"/>
                  <a:gd name="T32" fmla="*/ 10971 w 21600"/>
                  <a:gd name="T33" fmla="*/ 10035 h 21600"/>
                  <a:gd name="T34" fmla="*/ 10857 w 21600"/>
                  <a:gd name="T35" fmla="*/ 13572 h 21600"/>
                  <a:gd name="T36" fmla="*/ 10514 w 21600"/>
                  <a:gd name="T37" fmla="*/ 16152 h 21600"/>
                  <a:gd name="T38" fmla="*/ 8571 w 21600"/>
                  <a:gd name="T39" fmla="*/ 13476 h 21600"/>
                  <a:gd name="T40" fmla="*/ 8914 w 21600"/>
                  <a:gd name="T41" fmla="*/ 9366 h 21600"/>
                  <a:gd name="T42" fmla="*/ 5943 w 21600"/>
                  <a:gd name="T43" fmla="*/ 5161 h 21600"/>
                  <a:gd name="T44" fmla="*/ 4229 w 21600"/>
                  <a:gd name="T45" fmla="*/ 1625 h 21600"/>
                  <a:gd name="T46" fmla="*/ 6514 w 21600"/>
                  <a:gd name="T47" fmla="*/ 573 h 21600"/>
                  <a:gd name="T48" fmla="*/ 8800 w 21600"/>
                  <a:gd name="T49" fmla="*/ 3058 h 21600"/>
                  <a:gd name="T50" fmla="*/ 9371 w 21600"/>
                  <a:gd name="T51" fmla="*/ 1338 h 21600"/>
                  <a:gd name="T52" fmla="*/ 0 w 21600"/>
                  <a:gd name="T53" fmla="*/ 0 h 21600"/>
                  <a:gd name="T54" fmla="*/ 3200 w 21600"/>
                  <a:gd name="T55" fmla="*/ 5161 h 21600"/>
                  <a:gd name="T56" fmla="*/ 4914 w 21600"/>
                  <a:gd name="T57" fmla="*/ 10322 h 21600"/>
                  <a:gd name="T58" fmla="*/ 6400 w 21600"/>
                  <a:gd name="T59" fmla="*/ 14719 h 21600"/>
                  <a:gd name="T60" fmla="*/ 8000 w 21600"/>
                  <a:gd name="T61" fmla="*/ 19115 h 21600"/>
                  <a:gd name="T62" fmla="*/ 15429 w 21600"/>
                  <a:gd name="T63" fmla="*/ 14336 h 21600"/>
                  <a:gd name="T64" fmla="*/ 16457 w 21600"/>
                  <a:gd name="T65" fmla="*/ 11851 h 21600"/>
                  <a:gd name="T66" fmla="*/ 17371 w 21600"/>
                  <a:gd name="T67" fmla="*/ 8028 h 21600"/>
                  <a:gd name="T68" fmla="*/ 18400 w 21600"/>
                  <a:gd name="T69" fmla="*/ 2772 h 21600"/>
                  <a:gd name="T70" fmla="*/ 21600 w 21600"/>
                  <a:gd name="T71" fmla="*/ 96 h 21600"/>
                  <a:gd name="T72" fmla="*/ 20000 w 21600"/>
                  <a:gd name="T73" fmla="*/ 133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00" h="21600">
                    <a:moveTo>
                      <a:pt x="20000" y="1338"/>
                    </a:moveTo>
                    <a:lnTo>
                      <a:pt x="17486" y="2867"/>
                    </a:lnTo>
                    <a:cubicBezTo>
                      <a:pt x="17486" y="2867"/>
                      <a:pt x="16800" y="3058"/>
                      <a:pt x="16457" y="4970"/>
                    </a:cubicBezTo>
                    <a:cubicBezTo>
                      <a:pt x="16114" y="6881"/>
                      <a:pt x="15657" y="7264"/>
                      <a:pt x="15657" y="7455"/>
                    </a:cubicBezTo>
                    <a:cubicBezTo>
                      <a:pt x="15657" y="7646"/>
                      <a:pt x="14971" y="8028"/>
                      <a:pt x="14971" y="8028"/>
                    </a:cubicBezTo>
                    <a:cubicBezTo>
                      <a:pt x="14971" y="8028"/>
                      <a:pt x="14971" y="10418"/>
                      <a:pt x="15086" y="10704"/>
                    </a:cubicBezTo>
                    <a:cubicBezTo>
                      <a:pt x="15200" y="10991"/>
                      <a:pt x="15886" y="12042"/>
                      <a:pt x="15086" y="13094"/>
                    </a:cubicBezTo>
                    <a:cubicBezTo>
                      <a:pt x="14286" y="14145"/>
                      <a:pt x="13486" y="14814"/>
                      <a:pt x="13486" y="14814"/>
                    </a:cubicBezTo>
                    <a:cubicBezTo>
                      <a:pt x="13486" y="14814"/>
                      <a:pt x="12800" y="15865"/>
                      <a:pt x="12686" y="16152"/>
                    </a:cubicBezTo>
                    <a:cubicBezTo>
                      <a:pt x="12571" y="16439"/>
                      <a:pt x="11771" y="17968"/>
                      <a:pt x="11771" y="17968"/>
                    </a:cubicBezTo>
                    <a:lnTo>
                      <a:pt x="10286" y="19593"/>
                    </a:lnTo>
                    <a:lnTo>
                      <a:pt x="10400" y="20549"/>
                    </a:lnTo>
                    <a:cubicBezTo>
                      <a:pt x="10400" y="20549"/>
                      <a:pt x="9829" y="19688"/>
                      <a:pt x="10286" y="18255"/>
                    </a:cubicBezTo>
                    <a:cubicBezTo>
                      <a:pt x="10743" y="16821"/>
                      <a:pt x="12114" y="14910"/>
                      <a:pt x="12114" y="14719"/>
                    </a:cubicBezTo>
                    <a:cubicBezTo>
                      <a:pt x="12114" y="14527"/>
                      <a:pt x="12800" y="12425"/>
                      <a:pt x="12800" y="12425"/>
                    </a:cubicBezTo>
                    <a:lnTo>
                      <a:pt x="12914" y="10800"/>
                    </a:lnTo>
                    <a:cubicBezTo>
                      <a:pt x="12914" y="10800"/>
                      <a:pt x="12800" y="9940"/>
                      <a:pt x="13143" y="9653"/>
                    </a:cubicBezTo>
                    <a:cubicBezTo>
                      <a:pt x="13486" y="9366"/>
                      <a:pt x="12571" y="8219"/>
                      <a:pt x="12571" y="8219"/>
                    </a:cubicBezTo>
                    <a:cubicBezTo>
                      <a:pt x="12571" y="8219"/>
                      <a:pt x="11657" y="7646"/>
                      <a:pt x="12343" y="6786"/>
                    </a:cubicBezTo>
                    <a:cubicBezTo>
                      <a:pt x="13029" y="5926"/>
                      <a:pt x="13600" y="5352"/>
                      <a:pt x="13829" y="5352"/>
                    </a:cubicBezTo>
                    <a:cubicBezTo>
                      <a:pt x="14057" y="5352"/>
                      <a:pt x="14971" y="4874"/>
                      <a:pt x="14971" y="4874"/>
                    </a:cubicBezTo>
                    <a:lnTo>
                      <a:pt x="15200" y="4396"/>
                    </a:lnTo>
                    <a:lnTo>
                      <a:pt x="13029" y="3632"/>
                    </a:lnTo>
                    <a:lnTo>
                      <a:pt x="13371" y="3058"/>
                    </a:lnTo>
                    <a:lnTo>
                      <a:pt x="14171" y="2772"/>
                    </a:lnTo>
                    <a:cubicBezTo>
                      <a:pt x="14171" y="2772"/>
                      <a:pt x="14171" y="1912"/>
                      <a:pt x="14400" y="1720"/>
                    </a:cubicBezTo>
                    <a:cubicBezTo>
                      <a:pt x="14629" y="1529"/>
                      <a:pt x="14629" y="860"/>
                      <a:pt x="14629" y="860"/>
                    </a:cubicBezTo>
                    <a:lnTo>
                      <a:pt x="13714" y="0"/>
                    </a:lnTo>
                    <a:cubicBezTo>
                      <a:pt x="13714" y="0"/>
                      <a:pt x="13143" y="2007"/>
                      <a:pt x="12686" y="2389"/>
                    </a:cubicBezTo>
                    <a:cubicBezTo>
                      <a:pt x="12229" y="2772"/>
                      <a:pt x="11543" y="3536"/>
                      <a:pt x="11543" y="3536"/>
                    </a:cubicBezTo>
                    <a:cubicBezTo>
                      <a:pt x="11543" y="3536"/>
                      <a:pt x="11543" y="4301"/>
                      <a:pt x="11657" y="4588"/>
                    </a:cubicBezTo>
                    <a:cubicBezTo>
                      <a:pt x="11771" y="4874"/>
                      <a:pt x="11314" y="5639"/>
                      <a:pt x="11200" y="6117"/>
                    </a:cubicBezTo>
                    <a:cubicBezTo>
                      <a:pt x="11086" y="6595"/>
                      <a:pt x="10971" y="7359"/>
                      <a:pt x="10971" y="7933"/>
                    </a:cubicBezTo>
                    <a:cubicBezTo>
                      <a:pt x="10971" y="8506"/>
                      <a:pt x="10629" y="8697"/>
                      <a:pt x="10971" y="10035"/>
                    </a:cubicBezTo>
                    <a:cubicBezTo>
                      <a:pt x="11314" y="11373"/>
                      <a:pt x="11086" y="12520"/>
                      <a:pt x="10971" y="12807"/>
                    </a:cubicBezTo>
                    <a:cubicBezTo>
                      <a:pt x="10857" y="13094"/>
                      <a:pt x="10857" y="13189"/>
                      <a:pt x="10857" y="13572"/>
                    </a:cubicBezTo>
                    <a:cubicBezTo>
                      <a:pt x="10857" y="13954"/>
                      <a:pt x="11086" y="14719"/>
                      <a:pt x="11086" y="14910"/>
                    </a:cubicBezTo>
                    <a:cubicBezTo>
                      <a:pt x="11086" y="15101"/>
                      <a:pt x="10629" y="15961"/>
                      <a:pt x="10514" y="16152"/>
                    </a:cubicBezTo>
                    <a:cubicBezTo>
                      <a:pt x="10400" y="16343"/>
                      <a:pt x="9257" y="19211"/>
                      <a:pt x="9257" y="19211"/>
                    </a:cubicBezTo>
                    <a:lnTo>
                      <a:pt x="8571" y="13476"/>
                    </a:lnTo>
                    <a:cubicBezTo>
                      <a:pt x="8571" y="13476"/>
                      <a:pt x="6286" y="11278"/>
                      <a:pt x="6171" y="11087"/>
                    </a:cubicBezTo>
                    <a:cubicBezTo>
                      <a:pt x="6057" y="10896"/>
                      <a:pt x="8114" y="10035"/>
                      <a:pt x="8914" y="9366"/>
                    </a:cubicBezTo>
                    <a:cubicBezTo>
                      <a:pt x="9714" y="8697"/>
                      <a:pt x="9143" y="8793"/>
                      <a:pt x="8686" y="7168"/>
                    </a:cubicBezTo>
                    <a:cubicBezTo>
                      <a:pt x="8229" y="5543"/>
                      <a:pt x="5943" y="5161"/>
                      <a:pt x="5943" y="5161"/>
                    </a:cubicBezTo>
                    <a:cubicBezTo>
                      <a:pt x="5943" y="5161"/>
                      <a:pt x="5029" y="4588"/>
                      <a:pt x="4914" y="4110"/>
                    </a:cubicBezTo>
                    <a:cubicBezTo>
                      <a:pt x="4800" y="3632"/>
                      <a:pt x="4229" y="1625"/>
                      <a:pt x="4229" y="1625"/>
                    </a:cubicBezTo>
                    <a:lnTo>
                      <a:pt x="7086" y="3727"/>
                    </a:lnTo>
                    <a:cubicBezTo>
                      <a:pt x="7086" y="3727"/>
                      <a:pt x="6057" y="1147"/>
                      <a:pt x="6514" y="573"/>
                    </a:cubicBezTo>
                    <a:cubicBezTo>
                      <a:pt x="6971" y="0"/>
                      <a:pt x="7657" y="478"/>
                      <a:pt x="7657" y="478"/>
                    </a:cubicBezTo>
                    <a:lnTo>
                      <a:pt x="8800" y="3058"/>
                    </a:lnTo>
                    <a:lnTo>
                      <a:pt x="9600" y="3919"/>
                    </a:lnTo>
                    <a:lnTo>
                      <a:pt x="9371" y="1338"/>
                    </a:lnTo>
                    <a:lnTo>
                      <a:pt x="9371" y="96"/>
                    </a:lnTo>
                    <a:lnTo>
                      <a:pt x="0" y="0"/>
                    </a:lnTo>
                    <a:cubicBezTo>
                      <a:pt x="0" y="0"/>
                      <a:pt x="914" y="956"/>
                      <a:pt x="1257" y="1720"/>
                    </a:cubicBezTo>
                    <a:cubicBezTo>
                      <a:pt x="1600" y="2485"/>
                      <a:pt x="3200" y="4588"/>
                      <a:pt x="3200" y="5161"/>
                    </a:cubicBezTo>
                    <a:cubicBezTo>
                      <a:pt x="3200" y="5735"/>
                      <a:pt x="3657" y="6786"/>
                      <a:pt x="4114" y="7742"/>
                    </a:cubicBezTo>
                    <a:cubicBezTo>
                      <a:pt x="4571" y="8697"/>
                      <a:pt x="4914" y="9749"/>
                      <a:pt x="4914" y="10322"/>
                    </a:cubicBezTo>
                    <a:cubicBezTo>
                      <a:pt x="4914" y="10896"/>
                      <a:pt x="4229" y="11851"/>
                      <a:pt x="4800" y="12425"/>
                    </a:cubicBezTo>
                    <a:cubicBezTo>
                      <a:pt x="5371" y="12998"/>
                      <a:pt x="5943" y="14432"/>
                      <a:pt x="6400" y="14719"/>
                    </a:cubicBezTo>
                    <a:cubicBezTo>
                      <a:pt x="6857" y="15005"/>
                      <a:pt x="6629" y="15292"/>
                      <a:pt x="6971" y="16439"/>
                    </a:cubicBezTo>
                    <a:cubicBezTo>
                      <a:pt x="7314" y="17586"/>
                      <a:pt x="7657" y="18542"/>
                      <a:pt x="8000" y="19115"/>
                    </a:cubicBezTo>
                    <a:cubicBezTo>
                      <a:pt x="8343" y="19688"/>
                      <a:pt x="10057" y="21600"/>
                      <a:pt x="10057" y="21600"/>
                    </a:cubicBezTo>
                    <a:cubicBezTo>
                      <a:pt x="10057" y="21600"/>
                      <a:pt x="15086" y="14910"/>
                      <a:pt x="15429" y="14336"/>
                    </a:cubicBezTo>
                    <a:cubicBezTo>
                      <a:pt x="15771" y="13763"/>
                      <a:pt x="15657" y="13094"/>
                      <a:pt x="15657" y="13094"/>
                    </a:cubicBezTo>
                    <a:lnTo>
                      <a:pt x="16457" y="11851"/>
                    </a:lnTo>
                    <a:lnTo>
                      <a:pt x="17371" y="9844"/>
                    </a:lnTo>
                    <a:cubicBezTo>
                      <a:pt x="17371" y="9844"/>
                      <a:pt x="17257" y="8506"/>
                      <a:pt x="17371" y="8028"/>
                    </a:cubicBezTo>
                    <a:cubicBezTo>
                      <a:pt x="17486" y="7550"/>
                      <a:pt x="18286" y="6117"/>
                      <a:pt x="18286" y="6117"/>
                    </a:cubicBezTo>
                    <a:lnTo>
                      <a:pt x="18400" y="2772"/>
                    </a:lnTo>
                    <a:lnTo>
                      <a:pt x="21029" y="956"/>
                    </a:lnTo>
                    <a:lnTo>
                      <a:pt x="21600" y="96"/>
                    </a:lnTo>
                    <a:lnTo>
                      <a:pt x="20000" y="1338"/>
                    </a:lnTo>
                    <a:close/>
                    <a:moveTo>
                      <a:pt x="20000" y="1338"/>
                    </a:moveTo>
                  </a:path>
                </a:pathLst>
              </a:custGeom>
              <a:solidFill>
                <a:srgbClr val="65A0E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 name="Freeform 11"/>
              <p:cNvSpPr>
                <a:spLocks/>
              </p:cNvSpPr>
              <p:nvPr/>
            </p:nvSpPr>
            <p:spPr bwMode="auto">
              <a:xfrm>
                <a:off x="0" y="0"/>
                <a:ext cx="985" cy="648"/>
              </a:xfrm>
              <a:custGeom>
                <a:avLst/>
                <a:gdLst>
                  <a:gd name="T0" fmla="+- 0 223 105"/>
                  <a:gd name="T1" fmla="*/ T0 w 21495"/>
                  <a:gd name="T2" fmla="*/ 21090 h 21600"/>
                  <a:gd name="T3" fmla="+- 0 111 105"/>
                  <a:gd name="T4" fmla="*/ T3 w 21495"/>
                  <a:gd name="T5" fmla="*/ 19049 h 21600"/>
                  <a:gd name="T6" fmla="+- 0 1336 105"/>
                  <a:gd name="T7" fmla="*/ T6 w 21495"/>
                  <a:gd name="T8" fmla="*/ 17178 h 21600"/>
                  <a:gd name="T9" fmla="+- 0 2004 105"/>
                  <a:gd name="T10" fmla="*/ T9 w 21495"/>
                  <a:gd name="T11" fmla="*/ 16498 h 21600"/>
                  <a:gd name="T12" fmla="+- 0 1336 105"/>
                  <a:gd name="T13" fmla="*/ T12 w 21495"/>
                  <a:gd name="T14" fmla="*/ 14967 h 21600"/>
                  <a:gd name="T15" fmla="+- 0 2115 105"/>
                  <a:gd name="T16" fmla="*/ T15 w 21495"/>
                  <a:gd name="T17" fmla="*/ 14287 h 21600"/>
                  <a:gd name="T18" fmla="+- 0 3118 105"/>
                  <a:gd name="T19" fmla="*/ T18 w 21495"/>
                  <a:gd name="T20" fmla="*/ 13436 h 21600"/>
                  <a:gd name="T21" fmla="+- 0 4899 105"/>
                  <a:gd name="T22" fmla="*/ T21 w 21495"/>
                  <a:gd name="T23" fmla="*/ 11565 h 21600"/>
                  <a:gd name="T24" fmla="+- 0 7237 105"/>
                  <a:gd name="T25" fmla="*/ T24 w 21495"/>
                  <a:gd name="T26" fmla="*/ 9865 h 21600"/>
                  <a:gd name="T27" fmla="+- 0 8016 105"/>
                  <a:gd name="T28" fmla="*/ T27 w 21495"/>
                  <a:gd name="T29" fmla="*/ 8844 h 21600"/>
                  <a:gd name="T30" fmla="+- 0 8462 105"/>
                  <a:gd name="T31" fmla="*/ T30 w 21495"/>
                  <a:gd name="T32" fmla="*/ 6633 h 21600"/>
                  <a:gd name="T33" fmla="+- 0 8685 105"/>
                  <a:gd name="T34" fmla="*/ T33 w 21495"/>
                  <a:gd name="T35" fmla="*/ 4592 h 21600"/>
                  <a:gd name="T36" fmla="+- 0 11802 105"/>
                  <a:gd name="T37" fmla="*/ T36 w 21495"/>
                  <a:gd name="T38" fmla="*/ 0 h 21600"/>
                  <a:gd name="T39" fmla="+- 0 12581 105"/>
                  <a:gd name="T40" fmla="*/ T39 w 21495"/>
                  <a:gd name="T41" fmla="*/ 1531 h 21600"/>
                  <a:gd name="T42" fmla="+- 0 13361 105"/>
                  <a:gd name="T43" fmla="*/ T42 w 21495"/>
                  <a:gd name="T44" fmla="*/ 3402 h 21600"/>
                  <a:gd name="T45" fmla="+- 0 13472 105"/>
                  <a:gd name="T46" fmla="*/ T45 w 21495"/>
                  <a:gd name="T47" fmla="*/ 4762 h 21600"/>
                  <a:gd name="T48" fmla="+- 0 15254 105"/>
                  <a:gd name="T49" fmla="*/ T48 w 21495"/>
                  <a:gd name="T50" fmla="*/ 8164 h 21600"/>
                  <a:gd name="T51" fmla="+- 0 15588 105"/>
                  <a:gd name="T52" fmla="*/ T51 w 21495"/>
                  <a:gd name="T53" fmla="*/ 10035 h 21600"/>
                  <a:gd name="T54" fmla="+- 0 17258 105"/>
                  <a:gd name="T55" fmla="*/ T54 w 21495"/>
                  <a:gd name="T56" fmla="*/ 11906 h 21600"/>
                  <a:gd name="T57" fmla="+- 0 17814 105"/>
                  <a:gd name="T58" fmla="*/ T57 w 21495"/>
                  <a:gd name="T59" fmla="*/ 14117 h 21600"/>
                  <a:gd name="T60" fmla="+- 0 18260 105"/>
                  <a:gd name="T61" fmla="*/ T60 w 21495"/>
                  <a:gd name="T62" fmla="*/ 15137 h 21600"/>
                  <a:gd name="T63" fmla="+- 0 19707 105"/>
                  <a:gd name="T64" fmla="*/ T63 w 21495"/>
                  <a:gd name="T65" fmla="*/ 15137 h 21600"/>
                  <a:gd name="T66" fmla="+- 0 20153 105"/>
                  <a:gd name="T67" fmla="*/ T66 w 21495"/>
                  <a:gd name="T68" fmla="*/ 17008 h 21600"/>
                  <a:gd name="T69" fmla="+- 0 20487 105"/>
                  <a:gd name="T70" fmla="*/ T69 w 21495"/>
                  <a:gd name="T71" fmla="*/ 18879 h 21600"/>
                  <a:gd name="T72" fmla="+- 0 21489 105"/>
                  <a:gd name="T73" fmla="*/ T72 w 21495"/>
                  <a:gd name="T74" fmla="*/ 20239 h 21600"/>
                  <a:gd name="T75" fmla="+- 0 21600 105"/>
                  <a:gd name="T76" fmla="*/ T75 w 21495"/>
                  <a:gd name="T77" fmla="*/ 21600 h 21600"/>
                  <a:gd name="T78" fmla="+- 0 223 105"/>
                  <a:gd name="T79" fmla="*/ T78 w 21495"/>
                  <a:gd name="T80" fmla="*/ 21090 h 21600"/>
                  <a:gd name="T81" fmla="+- 0 223 105"/>
                  <a:gd name="T82" fmla="*/ T81 w 21495"/>
                  <a:gd name="T83" fmla="*/ 21090 h 2160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 ang="0">
                    <a:pos x="T31" y="T32"/>
                  </a:cxn>
                  <a:cxn ang="0">
                    <a:pos x="T34" y="T35"/>
                  </a:cxn>
                  <a:cxn ang="0">
                    <a:pos x="T37" y="T38"/>
                  </a:cxn>
                  <a:cxn ang="0">
                    <a:pos x="T40" y="T41"/>
                  </a:cxn>
                  <a:cxn ang="0">
                    <a:pos x="T43" y="T44"/>
                  </a:cxn>
                  <a:cxn ang="0">
                    <a:pos x="T46" y="T47"/>
                  </a:cxn>
                  <a:cxn ang="0">
                    <a:pos x="T49" y="T50"/>
                  </a:cxn>
                  <a:cxn ang="0">
                    <a:pos x="T52" y="T53"/>
                  </a:cxn>
                  <a:cxn ang="0">
                    <a:pos x="T55" y="T56"/>
                  </a:cxn>
                  <a:cxn ang="0">
                    <a:pos x="T58" y="T59"/>
                  </a:cxn>
                  <a:cxn ang="0">
                    <a:pos x="T61" y="T62"/>
                  </a:cxn>
                  <a:cxn ang="0">
                    <a:pos x="T64" y="T65"/>
                  </a:cxn>
                  <a:cxn ang="0">
                    <a:pos x="T67" y="T68"/>
                  </a:cxn>
                  <a:cxn ang="0">
                    <a:pos x="T70" y="T71"/>
                  </a:cxn>
                  <a:cxn ang="0">
                    <a:pos x="T73" y="T74"/>
                  </a:cxn>
                  <a:cxn ang="0">
                    <a:pos x="T76" y="T77"/>
                  </a:cxn>
                  <a:cxn ang="0">
                    <a:pos x="T79" y="T80"/>
                  </a:cxn>
                  <a:cxn ang="0">
                    <a:pos x="T82" y="T83"/>
                  </a:cxn>
                </a:cxnLst>
                <a:rect l="0" t="0" r="r" b="b"/>
                <a:pathLst>
                  <a:path w="21495" h="21600">
                    <a:moveTo>
                      <a:pt x="118" y="21090"/>
                    </a:moveTo>
                    <a:cubicBezTo>
                      <a:pt x="118" y="21090"/>
                      <a:pt x="118" y="19389"/>
                      <a:pt x="6" y="19049"/>
                    </a:cubicBezTo>
                    <a:cubicBezTo>
                      <a:pt x="-105" y="18709"/>
                      <a:pt x="1231" y="17178"/>
                      <a:pt x="1231" y="17178"/>
                    </a:cubicBezTo>
                    <a:lnTo>
                      <a:pt x="1899" y="16498"/>
                    </a:lnTo>
                    <a:lnTo>
                      <a:pt x="1231" y="14967"/>
                    </a:lnTo>
                    <a:lnTo>
                      <a:pt x="2010" y="14287"/>
                    </a:lnTo>
                    <a:lnTo>
                      <a:pt x="3013" y="13436"/>
                    </a:lnTo>
                    <a:cubicBezTo>
                      <a:pt x="3013" y="13436"/>
                      <a:pt x="3347" y="12416"/>
                      <a:pt x="4794" y="11565"/>
                    </a:cubicBezTo>
                    <a:cubicBezTo>
                      <a:pt x="6241" y="10715"/>
                      <a:pt x="7132" y="9865"/>
                      <a:pt x="7132" y="9865"/>
                    </a:cubicBezTo>
                    <a:cubicBezTo>
                      <a:pt x="7132" y="9865"/>
                      <a:pt x="7577" y="9865"/>
                      <a:pt x="7911" y="8844"/>
                    </a:cubicBezTo>
                    <a:cubicBezTo>
                      <a:pt x="8246" y="7824"/>
                      <a:pt x="8357" y="7313"/>
                      <a:pt x="8357" y="6633"/>
                    </a:cubicBezTo>
                    <a:cubicBezTo>
                      <a:pt x="8357" y="5953"/>
                      <a:pt x="8023" y="5443"/>
                      <a:pt x="8580" y="4592"/>
                    </a:cubicBezTo>
                    <a:cubicBezTo>
                      <a:pt x="9136" y="3742"/>
                      <a:pt x="11697" y="0"/>
                      <a:pt x="11697" y="0"/>
                    </a:cubicBezTo>
                    <a:cubicBezTo>
                      <a:pt x="11697" y="0"/>
                      <a:pt x="11920" y="850"/>
                      <a:pt x="12476" y="1531"/>
                    </a:cubicBezTo>
                    <a:cubicBezTo>
                      <a:pt x="13033" y="2211"/>
                      <a:pt x="13256" y="2891"/>
                      <a:pt x="13256" y="3402"/>
                    </a:cubicBezTo>
                    <a:cubicBezTo>
                      <a:pt x="13256" y="3912"/>
                      <a:pt x="11920" y="2891"/>
                      <a:pt x="13367" y="4762"/>
                    </a:cubicBezTo>
                    <a:cubicBezTo>
                      <a:pt x="14815" y="6633"/>
                      <a:pt x="15037" y="7824"/>
                      <a:pt x="15149" y="8164"/>
                    </a:cubicBezTo>
                    <a:cubicBezTo>
                      <a:pt x="15260" y="8504"/>
                      <a:pt x="15149" y="9694"/>
                      <a:pt x="15483" y="10035"/>
                    </a:cubicBezTo>
                    <a:cubicBezTo>
                      <a:pt x="15817" y="10375"/>
                      <a:pt x="16930" y="11735"/>
                      <a:pt x="17153" y="11906"/>
                    </a:cubicBezTo>
                    <a:cubicBezTo>
                      <a:pt x="17375" y="12076"/>
                      <a:pt x="17709" y="14117"/>
                      <a:pt x="17709" y="14117"/>
                    </a:cubicBezTo>
                    <a:cubicBezTo>
                      <a:pt x="17709" y="14117"/>
                      <a:pt x="17932" y="14967"/>
                      <a:pt x="18155" y="15137"/>
                    </a:cubicBezTo>
                    <a:cubicBezTo>
                      <a:pt x="18377" y="15307"/>
                      <a:pt x="19602" y="15137"/>
                      <a:pt x="19602" y="15137"/>
                    </a:cubicBezTo>
                    <a:lnTo>
                      <a:pt x="20048" y="17008"/>
                    </a:lnTo>
                    <a:cubicBezTo>
                      <a:pt x="20048" y="17008"/>
                      <a:pt x="20048" y="18709"/>
                      <a:pt x="20382" y="18879"/>
                    </a:cubicBezTo>
                    <a:cubicBezTo>
                      <a:pt x="20716" y="19049"/>
                      <a:pt x="21384" y="19729"/>
                      <a:pt x="21384" y="20239"/>
                    </a:cubicBezTo>
                    <a:cubicBezTo>
                      <a:pt x="21384" y="20750"/>
                      <a:pt x="21495" y="21600"/>
                      <a:pt x="21495" y="21600"/>
                    </a:cubicBezTo>
                    <a:lnTo>
                      <a:pt x="118" y="21090"/>
                    </a:lnTo>
                    <a:close/>
                    <a:moveTo>
                      <a:pt x="118" y="21090"/>
                    </a:moveTo>
                  </a:path>
                </a:pathLst>
              </a:custGeom>
              <a:solidFill>
                <a:srgbClr val="8BA1B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1" name="Freeform 12"/>
              <p:cNvSpPr>
                <a:spLocks/>
              </p:cNvSpPr>
              <p:nvPr/>
            </p:nvSpPr>
            <p:spPr bwMode="auto">
              <a:xfrm>
                <a:off x="10" y="31"/>
                <a:ext cx="658" cy="608"/>
              </a:xfrm>
              <a:custGeom>
                <a:avLst/>
                <a:gdLst>
                  <a:gd name="T0" fmla="*/ 16912 w 21600"/>
                  <a:gd name="T1" fmla="*/ 0 h 21600"/>
                  <a:gd name="T2" fmla="*/ 14735 w 21600"/>
                  <a:gd name="T3" fmla="*/ 3812 h 21600"/>
                  <a:gd name="T4" fmla="*/ 16577 w 21600"/>
                  <a:gd name="T5" fmla="*/ 2723 h 21600"/>
                  <a:gd name="T6" fmla="*/ 15740 w 21600"/>
                  <a:gd name="T7" fmla="*/ 6171 h 21600"/>
                  <a:gd name="T8" fmla="*/ 17581 w 21600"/>
                  <a:gd name="T9" fmla="*/ 8168 h 21600"/>
                  <a:gd name="T10" fmla="*/ 16409 w 21600"/>
                  <a:gd name="T11" fmla="*/ 12706 h 21600"/>
                  <a:gd name="T12" fmla="*/ 17749 w 21600"/>
                  <a:gd name="T13" fmla="*/ 15973 h 21600"/>
                  <a:gd name="T14" fmla="*/ 15740 w 21600"/>
                  <a:gd name="T15" fmla="*/ 16881 h 21600"/>
                  <a:gd name="T16" fmla="*/ 14065 w 21600"/>
                  <a:gd name="T17" fmla="*/ 16881 h 21600"/>
                  <a:gd name="T18" fmla="*/ 15070 w 21600"/>
                  <a:gd name="T19" fmla="*/ 18151 h 21600"/>
                  <a:gd name="T20" fmla="*/ 18753 w 21600"/>
                  <a:gd name="T21" fmla="*/ 18696 h 21600"/>
                  <a:gd name="T22" fmla="*/ 20930 w 21600"/>
                  <a:gd name="T23" fmla="*/ 20511 h 21600"/>
                  <a:gd name="T24" fmla="*/ 21600 w 21600"/>
                  <a:gd name="T25" fmla="*/ 21600 h 21600"/>
                  <a:gd name="T26" fmla="*/ 0 w 21600"/>
                  <a:gd name="T27" fmla="*/ 21418 h 21600"/>
                  <a:gd name="T28" fmla="*/ 167 w 21600"/>
                  <a:gd name="T29" fmla="*/ 18696 h 21600"/>
                  <a:gd name="T30" fmla="*/ 2512 w 21600"/>
                  <a:gd name="T31" fmla="*/ 16881 h 21600"/>
                  <a:gd name="T32" fmla="*/ 1842 w 21600"/>
                  <a:gd name="T33" fmla="*/ 15066 h 21600"/>
                  <a:gd name="T34" fmla="*/ 4186 w 21600"/>
                  <a:gd name="T35" fmla="*/ 14158 h 21600"/>
                  <a:gd name="T36" fmla="*/ 5693 w 21600"/>
                  <a:gd name="T37" fmla="*/ 12161 h 21600"/>
                  <a:gd name="T38" fmla="*/ 8037 w 21600"/>
                  <a:gd name="T39" fmla="*/ 10891 h 21600"/>
                  <a:gd name="T40" fmla="*/ 11553 w 21600"/>
                  <a:gd name="T41" fmla="*/ 9439 h 21600"/>
                  <a:gd name="T42" fmla="*/ 12223 w 21600"/>
                  <a:gd name="T43" fmla="*/ 7442 h 21600"/>
                  <a:gd name="T44" fmla="*/ 12223 w 21600"/>
                  <a:gd name="T45" fmla="*/ 5264 h 21600"/>
                  <a:gd name="T46" fmla="*/ 12223 w 21600"/>
                  <a:gd name="T47" fmla="*/ 4175 h 21600"/>
                  <a:gd name="T48" fmla="*/ 16912 w 21600"/>
                  <a:gd name="T49" fmla="*/ 0 h 21600"/>
                  <a:gd name="T50" fmla="*/ 16912 w 21600"/>
                  <a:gd name="T51"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16912" y="0"/>
                    </a:moveTo>
                    <a:lnTo>
                      <a:pt x="14735" y="3812"/>
                    </a:lnTo>
                    <a:lnTo>
                      <a:pt x="16577" y="2723"/>
                    </a:lnTo>
                    <a:cubicBezTo>
                      <a:pt x="16577" y="2723"/>
                      <a:pt x="16409" y="5808"/>
                      <a:pt x="15740" y="6171"/>
                    </a:cubicBezTo>
                    <a:cubicBezTo>
                      <a:pt x="15070" y="6534"/>
                      <a:pt x="17581" y="6353"/>
                      <a:pt x="17581" y="8168"/>
                    </a:cubicBezTo>
                    <a:cubicBezTo>
                      <a:pt x="17581" y="9983"/>
                      <a:pt x="17581" y="11072"/>
                      <a:pt x="16409" y="12706"/>
                    </a:cubicBezTo>
                    <a:cubicBezTo>
                      <a:pt x="15237" y="14339"/>
                      <a:pt x="17749" y="15973"/>
                      <a:pt x="17749" y="15973"/>
                    </a:cubicBezTo>
                    <a:lnTo>
                      <a:pt x="15740" y="16881"/>
                    </a:lnTo>
                    <a:lnTo>
                      <a:pt x="14065" y="16881"/>
                    </a:lnTo>
                    <a:cubicBezTo>
                      <a:pt x="14065" y="16881"/>
                      <a:pt x="13228" y="17788"/>
                      <a:pt x="15070" y="18151"/>
                    </a:cubicBezTo>
                    <a:cubicBezTo>
                      <a:pt x="16912" y="18514"/>
                      <a:pt x="17916" y="18333"/>
                      <a:pt x="18753" y="18696"/>
                    </a:cubicBezTo>
                    <a:cubicBezTo>
                      <a:pt x="19591" y="19059"/>
                      <a:pt x="20930" y="20511"/>
                      <a:pt x="20930" y="20511"/>
                    </a:cubicBezTo>
                    <a:lnTo>
                      <a:pt x="21600" y="21600"/>
                    </a:lnTo>
                    <a:lnTo>
                      <a:pt x="0" y="21418"/>
                    </a:lnTo>
                    <a:lnTo>
                      <a:pt x="167" y="18696"/>
                    </a:lnTo>
                    <a:lnTo>
                      <a:pt x="2512" y="16881"/>
                    </a:lnTo>
                    <a:lnTo>
                      <a:pt x="1842" y="15066"/>
                    </a:lnTo>
                    <a:lnTo>
                      <a:pt x="4186" y="14158"/>
                    </a:lnTo>
                    <a:lnTo>
                      <a:pt x="5693" y="12161"/>
                    </a:lnTo>
                    <a:lnTo>
                      <a:pt x="8037" y="10891"/>
                    </a:lnTo>
                    <a:lnTo>
                      <a:pt x="11553" y="9439"/>
                    </a:lnTo>
                    <a:lnTo>
                      <a:pt x="12223" y="7442"/>
                    </a:lnTo>
                    <a:lnTo>
                      <a:pt x="12223" y="5264"/>
                    </a:lnTo>
                    <a:lnTo>
                      <a:pt x="12223" y="4175"/>
                    </a:lnTo>
                    <a:lnTo>
                      <a:pt x="16912" y="0"/>
                    </a:lnTo>
                    <a:close/>
                    <a:moveTo>
                      <a:pt x="16912" y="0"/>
                    </a:moveTo>
                  </a:path>
                </a:pathLst>
              </a:cu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grpSp>
        <p:grpSp>
          <p:nvGrpSpPr>
            <p:cNvPr id="20" name="Group 18"/>
            <p:cNvGrpSpPr>
              <a:grpSpLocks/>
            </p:cNvGrpSpPr>
            <p:nvPr/>
          </p:nvGrpSpPr>
          <p:grpSpPr bwMode="auto">
            <a:xfrm>
              <a:off x="4507" y="1034"/>
              <a:ext cx="647" cy="1177"/>
              <a:chOff x="0" y="0"/>
              <a:chExt cx="646" cy="1176"/>
            </a:xfrm>
          </p:grpSpPr>
          <p:sp>
            <p:nvSpPr>
              <p:cNvPr id="24" name="Freeform 14"/>
              <p:cNvSpPr>
                <a:spLocks/>
              </p:cNvSpPr>
              <p:nvPr/>
            </p:nvSpPr>
            <p:spPr bwMode="auto">
              <a:xfrm>
                <a:off x="3" y="411"/>
                <a:ext cx="643" cy="765"/>
              </a:xfrm>
              <a:custGeom>
                <a:avLst/>
                <a:gdLst>
                  <a:gd name="T0" fmla="*/ 0 w 21600"/>
                  <a:gd name="T1" fmla="*/ 0 h 21600"/>
                  <a:gd name="T2" fmla="*/ 563 w 21600"/>
                  <a:gd name="T3" fmla="*/ 1137 h 21600"/>
                  <a:gd name="T4" fmla="*/ 1350 w 21600"/>
                  <a:gd name="T5" fmla="*/ 2463 h 21600"/>
                  <a:gd name="T6" fmla="*/ 3262 w 21600"/>
                  <a:gd name="T7" fmla="*/ 5211 h 21600"/>
                  <a:gd name="T8" fmla="*/ 3488 w 21600"/>
                  <a:gd name="T9" fmla="*/ 6821 h 21600"/>
                  <a:gd name="T10" fmla="*/ 3825 w 21600"/>
                  <a:gd name="T11" fmla="*/ 7768 h 21600"/>
                  <a:gd name="T12" fmla="*/ 4837 w 21600"/>
                  <a:gd name="T13" fmla="*/ 9284 h 21600"/>
                  <a:gd name="T14" fmla="*/ 4387 w 21600"/>
                  <a:gd name="T15" fmla="*/ 10895 h 21600"/>
                  <a:gd name="T16" fmla="*/ 5175 w 21600"/>
                  <a:gd name="T17" fmla="*/ 13074 h 21600"/>
                  <a:gd name="T18" fmla="*/ 6525 w 21600"/>
                  <a:gd name="T19" fmla="*/ 14684 h 21600"/>
                  <a:gd name="T20" fmla="*/ 6525 w 21600"/>
                  <a:gd name="T21" fmla="*/ 16105 h 21600"/>
                  <a:gd name="T22" fmla="*/ 7200 w 21600"/>
                  <a:gd name="T23" fmla="*/ 17811 h 21600"/>
                  <a:gd name="T24" fmla="*/ 8775 w 21600"/>
                  <a:gd name="T25" fmla="*/ 20274 h 21600"/>
                  <a:gd name="T26" fmla="*/ 10125 w 21600"/>
                  <a:gd name="T27" fmla="*/ 21600 h 21600"/>
                  <a:gd name="T28" fmla="*/ 11250 w 21600"/>
                  <a:gd name="T29" fmla="*/ 19800 h 21600"/>
                  <a:gd name="T30" fmla="*/ 13612 w 21600"/>
                  <a:gd name="T31" fmla="*/ 16674 h 21600"/>
                  <a:gd name="T32" fmla="*/ 15300 w 21600"/>
                  <a:gd name="T33" fmla="*/ 14305 h 21600"/>
                  <a:gd name="T34" fmla="*/ 15413 w 21600"/>
                  <a:gd name="T35" fmla="*/ 13074 h 21600"/>
                  <a:gd name="T36" fmla="*/ 16762 w 21600"/>
                  <a:gd name="T37" fmla="*/ 11937 h 21600"/>
                  <a:gd name="T38" fmla="*/ 17212 w 21600"/>
                  <a:gd name="T39" fmla="*/ 8053 h 21600"/>
                  <a:gd name="T40" fmla="*/ 18113 w 21600"/>
                  <a:gd name="T41" fmla="*/ 6158 h 21600"/>
                  <a:gd name="T42" fmla="*/ 18225 w 21600"/>
                  <a:gd name="T43" fmla="*/ 4263 h 21600"/>
                  <a:gd name="T44" fmla="*/ 18450 w 21600"/>
                  <a:gd name="T45" fmla="*/ 2842 h 21600"/>
                  <a:gd name="T46" fmla="*/ 20025 w 21600"/>
                  <a:gd name="T47" fmla="*/ 1895 h 21600"/>
                  <a:gd name="T48" fmla="*/ 20812 w 21600"/>
                  <a:gd name="T49" fmla="*/ 1232 h 21600"/>
                  <a:gd name="T50" fmla="*/ 21375 w 21600"/>
                  <a:gd name="T51" fmla="*/ 663 h 21600"/>
                  <a:gd name="T52" fmla="*/ 21600 w 21600"/>
                  <a:gd name="T53" fmla="*/ 95 h 21600"/>
                  <a:gd name="T54" fmla="*/ 0 w 21600"/>
                  <a:gd name="T55" fmla="*/ 0 h 21600"/>
                  <a:gd name="T56" fmla="*/ 0 w 21600"/>
                  <a:gd name="T57"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0" y="0"/>
                    </a:moveTo>
                    <a:lnTo>
                      <a:pt x="563" y="1137"/>
                    </a:lnTo>
                    <a:cubicBezTo>
                      <a:pt x="563" y="1137"/>
                      <a:pt x="787" y="2274"/>
                      <a:pt x="1350" y="2463"/>
                    </a:cubicBezTo>
                    <a:cubicBezTo>
                      <a:pt x="1912" y="2653"/>
                      <a:pt x="3262" y="5211"/>
                      <a:pt x="3262" y="5211"/>
                    </a:cubicBezTo>
                    <a:lnTo>
                      <a:pt x="3488" y="6821"/>
                    </a:lnTo>
                    <a:cubicBezTo>
                      <a:pt x="3488" y="6821"/>
                      <a:pt x="3375" y="7295"/>
                      <a:pt x="3825" y="7768"/>
                    </a:cubicBezTo>
                    <a:cubicBezTo>
                      <a:pt x="4275" y="8242"/>
                      <a:pt x="4837" y="9000"/>
                      <a:pt x="4837" y="9284"/>
                    </a:cubicBezTo>
                    <a:cubicBezTo>
                      <a:pt x="4837" y="9568"/>
                      <a:pt x="4500" y="10705"/>
                      <a:pt x="4387" y="10895"/>
                    </a:cubicBezTo>
                    <a:cubicBezTo>
                      <a:pt x="4275" y="11084"/>
                      <a:pt x="4388" y="12316"/>
                      <a:pt x="5175" y="13074"/>
                    </a:cubicBezTo>
                    <a:cubicBezTo>
                      <a:pt x="5962" y="13832"/>
                      <a:pt x="6525" y="14495"/>
                      <a:pt x="6525" y="14684"/>
                    </a:cubicBezTo>
                    <a:cubicBezTo>
                      <a:pt x="6525" y="14874"/>
                      <a:pt x="6525" y="15821"/>
                      <a:pt x="6525" y="16105"/>
                    </a:cubicBezTo>
                    <a:cubicBezTo>
                      <a:pt x="6525" y="16389"/>
                      <a:pt x="6637" y="16674"/>
                      <a:pt x="7200" y="17811"/>
                    </a:cubicBezTo>
                    <a:cubicBezTo>
                      <a:pt x="7762" y="18947"/>
                      <a:pt x="8550" y="19895"/>
                      <a:pt x="8775" y="20274"/>
                    </a:cubicBezTo>
                    <a:cubicBezTo>
                      <a:pt x="9000" y="20653"/>
                      <a:pt x="10125" y="21600"/>
                      <a:pt x="10125" y="21600"/>
                    </a:cubicBezTo>
                    <a:lnTo>
                      <a:pt x="11250" y="19800"/>
                    </a:lnTo>
                    <a:cubicBezTo>
                      <a:pt x="11250" y="19800"/>
                      <a:pt x="12938" y="17147"/>
                      <a:pt x="13612" y="16674"/>
                    </a:cubicBezTo>
                    <a:cubicBezTo>
                      <a:pt x="14287" y="16200"/>
                      <a:pt x="15300" y="14305"/>
                      <a:pt x="15300" y="14305"/>
                    </a:cubicBezTo>
                    <a:lnTo>
                      <a:pt x="15413" y="13074"/>
                    </a:lnTo>
                    <a:lnTo>
                      <a:pt x="16762" y="11937"/>
                    </a:lnTo>
                    <a:cubicBezTo>
                      <a:pt x="16762" y="11937"/>
                      <a:pt x="17100" y="8621"/>
                      <a:pt x="17212" y="8053"/>
                    </a:cubicBezTo>
                    <a:cubicBezTo>
                      <a:pt x="17325" y="7484"/>
                      <a:pt x="18000" y="6347"/>
                      <a:pt x="18113" y="6158"/>
                    </a:cubicBezTo>
                    <a:cubicBezTo>
                      <a:pt x="18225" y="5968"/>
                      <a:pt x="18338" y="4737"/>
                      <a:pt x="18225" y="4263"/>
                    </a:cubicBezTo>
                    <a:cubicBezTo>
                      <a:pt x="18113" y="3789"/>
                      <a:pt x="18113" y="3032"/>
                      <a:pt x="18450" y="2842"/>
                    </a:cubicBezTo>
                    <a:cubicBezTo>
                      <a:pt x="18787" y="2653"/>
                      <a:pt x="20025" y="1895"/>
                      <a:pt x="20025" y="1895"/>
                    </a:cubicBezTo>
                    <a:lnTo>
                      <a:pt x="20812" y="1232"/>
                    </a:lnTo>
                    <a:lnTo>
                      <a:pt x="21375" y="663"/>
                    </a:lnTo>
                    <a:lnTo>
                      <a:pt x="21600" y="95"/>
                    </a:lnTo>
                    <a:lnTo>
                      <a:pt x="0" y="0"/>
                    </a:lnTo>
                    <a:close/>
                    <a:moveTo>
                      <a:pt x="0" y="0"/>
                    </a:moveTo>
                  </a:path>
                </a:pathLst>
              </a:custGeom>
              <a:solidFill>
                <a:srgbClr val="2969A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5" name="Freeform 15"/>
              <p:cNvSpPr>
                <a:spLocks/>
              </p:cNvSpPr>
              <p:nvPr/>
            </p:nvSpPr>
            <p:spPr bwMode="auto">
              <a:xfrm>
                <a:off x="6" y="408"/>
                <a:ext cx="633" cy="758"/>
              </a:xfrm>
              <a:custGeom>
                <a:avLst/>
                <a:gdLst>
                  <a:gd name="T0" fmla="*/ 17486 w 21600"/>
                  <a:gd name="T1" fmla="*/ 2867 h 21600"/>
                  <a:gd name="T2" fmla="*/ 15657 w 21600"/>
                  <a:gd name="T3" fmla="*/ 7455 h 21600"/>
                  <a:gd name="T4" fmla="*/ 15086 w 21600"/>
                  <a:gd name="T5" fmla="*/ 10704 h 21600"/>
                  <a:gd name="T6" fmla="*/ 13486 w 21600"/>
                  <a:gd name="T7" fmla="*/ 14814 h 21600"/>
                  <a:gd name="T8" fmla="*/ 11771 w 21600"/>
                  <a:gd name="T9" fmla="*/ 17968 h 21600"/>
                  <a:gd name="T10" fmla="*/ 10400 w 21600"/>
                  <a:gd name="T11" fmla="*/ 20549 h 21600"/>
                  <a:gd name="T12" fmla="*/ 12114 w 21600"/>
                  <a:gd name="T13" fmla="*/ 14719 h 21600"/>
                  <a:gd name="T14" fmla="*/ 12914 w 21600"/>
                  <a:gd name="T15" fmla="*/ 10800 h 21600"/>
                  <a:gd name="T16" fmla="*/ 12571 w 21600"/>
                  <a:gd name="T17" fmla="*/ 8219 h 21600"/>
                  <a:gd name="T18" fmla="*/ 13829 w 21600"/>
                  <a:gd name="T19" fmla="*/ 5352 h 21600"/>
                  <a:gd name="T20" fmla="*/ 15200 w 21600"/>
                  <a:gd name="T21" fmla="*/ 4396 h 21600"/>
                  <a:gd name="T22" fmla="*/ 13371 w 21600"/>
                  <a:gd name="T23" fmla="*/ 3058 h 21600"/>
                  <a:gd name="T24" fmla="*/ 14400 w 21600"/>
                  <a:gd name="T25" fmla="*/ 1720 h 21600"/>
                  <a:gd name="T26" fmla="*/ 13714 w 21600"/>
                  <a:gd name="T27" fmla="*/ 0 h 21600"/>
                  <a:gd name="T28" fmla="*/ 11543 w 21600"/>
                  <a:gd name="T29" fmla="*/ 3536 h 21600"/>
                  <a:gd name="T30" fmla="*/ 11200 w 21600"/>
                  <a:gd name="T31" fmla="*/ 6117 h 21600"/>
                  <a:gd name="T32" fmla="*/ 10971 w 21600"/>
                  <a:gd name="T33" fmla="*/ 10035 h 21600"/>
                  <a:gd name="T34" fmla="*/ 10857 w 21600"/>
                  <a:gd name="T35" fmla="*/ 13572 h 21600"/>
                  <a:gd name="T36" fmla="*/ 10514 w 21600"/>
                  <a:gd name="T37" fmla="*/ 16152 h 21600"/>
                  <a:gd name="T38" fmla="*/ 8571 w 21600"/>
                  <a:gd name="T39" fmla="*/ 13476 h 21600"/>
                  <a:gd name="T40" fmla="*/ 8914 w 21600"/>
                  <a:gd name="T41" fmla="*/ 9366 h 21600"/>
                  <a:gd name="T42" fmla="*/ 5943 w 21600"/>
                  <a:gd name="T43" fmla="*/ 5161 h 21600"/>
                  <a:gd name="T44" fmla="*/ 4229 w 21600"/>
                  <a:gd name="T45" fmla="*/ 1625 h 21600"/>
                  <a:gd name="T46" fmla="*/ 6514 w 21600"/>
                  <a:gd name="T47" fmla="*/ 573 h 21600"/>
                  <a:gd name="T48" fmla="*/ 8800 w 21600"/>
                  <a:gd name="T49" fmla="*/ 3058 h 21600"/>
                  <a:gd name="T50" fmla="*/ 9371 w 21600"/>
                  <a:gd name="T51" fmla="*/ 1338 h 21600"/>
                  <a:gd name="T52" fmla="*/ 0 w 21600"/>
                  <a:gd name="T53" fmla="*/ 0 h 21600"/>
                  <a:gd name="T54" fmla="*/ 3200 w 21600"/>
                  <a:gd name="T55" fmla="*/ 5161 h 21600"/>
                  <a:gd name="T56" fmla="*/ 4914 w 21600"/>
                  <a:gd name="T57" fmla="*/ 10322 h 21600"/>
                  <a:gd name="T58" fmla="*/ 6400 w 21600"/>
                  <a:gd name="T59" fmla="*/ 14719 h 21600"/>
                  <a:gd name="T60" fmla="*/ 8000 w 21600"/>
                  <a:gd name="T61" fmla="*/ 19115 h 21600"/>
                  <a:gd name="T62" fmla="*/ 15429 w 21600"/>
                  <a:gd name="T63" fmla="*/ 14336 h 21600"/>
                  <a:gd name="T64" fmla="*/ 16457 w 21600"/>
                  <a:gd name="T65" fmla="*/ 11851 h 21600"/>
                  <a:gd name="T66" fmla="*/ 17371 w 21600"/>
                  <a:gd name="T67" fmla="*/ 8028 h 21600"/>
                  <a:gd name="T68" fmla="*/ 18400 w 21600"/>
                  <a:gd name="T69" fmla="*/ 2772 h 21600"/>
                  <a:gd name="T70" fmla="*/ 21600 w 21600"/>
                  <a:gd name="T71" fmla="*/ 96 h 21600"/>
                  <a:gd name="T72" fmla="*/ 20000 w 21600"/>
                  <a:gd name="T73" fmla="*/ 133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00" h="21600">
                    <a:moveTo>
                      <a:pt x="20000" y="1338"/>
                    </a:moveTo>
                    <a:lnTo>
                      <a:pt x="17486" y="2867"/>
                    </a:lnTo>
                    <a:cubicBezTo>
                      <a:pt x="17486" y="2867"/>
                      <a:pt x="16800" y="3058"/>
                      <a:pt x="16457" y="4970"/>
                    </a:cubicBezTo>
                    <a:cubicBezTo>
                      <a:pt x="16114" y="6881"/>
                      <a:pt x="15657" y="7264"/>
                      <a:pt x="15657" y="7455"/>
                    </a:cubicBezTo>
                    <a:cubicBezTo>
                      <a:pt x="15657" y="7646"/>
                      <a:pt x="14971" y="8028"/>
                      <a:pt x="14971" y="8028"/>
                    </a:cubicBezTo>
                    <a:cubicBezTo>
                      <a:pt x="14971" y="8028"/>
                      <a:pt x="14971" y="10418"/>
                      <a:pt x="15086" y="10704"/>
                    </a:cubicBezTo>
                    <a:cubicBezTo>
                      <a:pt x="15200" y="10991"/>
                      <a:pt x="15886" y="12042"/>
                      <a:pt x="15086" y="13094"/>
                    </a:cubicBezTo>
                    <a:cubicBezTo>
                      <a:pt x="14286" y="14145"/>
                      <a:pt x="13486" y="14814"/>
                      <a:pt x="13486" y="14814"/>
                    </a:cubicBezTo>
                    <a:cubicBezTo>
                      <a:pt x="13486" y="14814"/>
                      <a:pt x="12800" y="15865"/>
                      <a:pt x="12686" y="16152"/>
                    </a:cubicBezTo>
                    <a:cubicBezTo>
                      <a:pt x="12571" y="16439"/>
                      <a:pt x="11771" y="17968"/>
                      <a:pt x="11771" y="17968"/>
                    </a:cubicBezTo>
                    <a:lnTo>
                      <a:pt x="10286" y="19593"/>
                    </a:lnTo>
                    <a:lnTo>
                      <a:pt x="10400" y="20549"/>
                    </a:lnTo>
                    <a:cubicBezTo>
                      <a:pt x="10400" y="20549"/>
                      <a:pt x="9829" y="19688"/>
                      <a:pt x="10286" y="18255"/>
                    </a:cubicBezTo>
                    <a:cubicBezTo>
                      <a:pt x="10743" y="16821"/>
                      <a:pt x="12114" y="14910"/>
                      <a:pt x="12114" y="14719"/>
                    </a:cubicBezTo>
                    <a:cubicBezTo>
                      <a:pt x="12114" y="14527"/>
                      <a:pt x="12800" y="12425"/>
                      <a:pt x="12800" y="12425"/>
                    </a:cubicBezTo>
                    <a:lnTo>
                      <a:pt x="12914" y="10800"/>
                    </a:lnTo>
                    <a:cubicBezTo>
                      <a:pt x="12914" y="10800"/>
                      <a:pt x="12800" y="9940"/>
                      <a:pt x="13143" y="9653"/>
                    </a:cubicBezTo>
                    <a:cubicBezTo>
                      <a:pt x="13486" y="9366"/>
                      <a:pt x="12571" y="8219"/>
                      <a:pt x="12571" y="8219"/>
                    </a:cubicBezTo>
                    <a:cubicBezTo>
                      <a:pt x="12571" y="8219"/>
                      <a:pt x="11657" y="7646"/>
                      <a:pt x="12343" y="6786"/>
                    </a:cubicBezTo>
                    <a:cubicBezTo>
                      <a:pt x="13029" y="5926"/>
                      <a:pt x="13600" y="5352"/>
                      <a:pt x="13829" y="5352"/>
                    </a:cubicBezTo>
                    <a:cubicBezTo>
                      <a:pt x="14057" y="5352"/>
                      <a:pt x="14971" y="4874"/>
                      <a:pt x="14971" y="4874"/>
                    </a:cubicBezTo>
                    <a:lnTo>
                      <a:pt x="15200" y="4396"/>
                    </a:lnTo>
                    <a:lnTo>
                      <a:pt x="13029" y="3632"/>
                    </a:lnTo>
                    <a:lnTo>
                      <a:pt x="13371" y="3058"/>
                    </a:lnTo>
                    <a:lnTo>
                      <a:pt x="14171" y="2772"/>
                    </a:lnTo>
                    <a:cubicBezTo>
                      <a:pt x="14171" y="2772"/>
                      <a:pt x="14171" y="1911"/>
                      <a:pt x="14400" y="1720"/>
                    </a:cubicBezTo>
                    <a:cubicBezTo>
                      <a:pt x="14629" y="1529"/>
                      <a:pt x="14629" y="860"/>
                      <a:pt x="14629" y="860"/>
                    </a:cubicBezTo>
                    <a:lnTo>
                      <a:pt x="13714" y="0"/>
                    </a:lnTo>
                    <a:cubicBezTo>
                      <a:pt x="13714" y="0"/>
                      <a:pt x="13143" y="2007"/>
                      <a:pt x="12686" y="2389"/>
                    </a:cubicBezTo>
                    <a:cubicBezTo>
                      <a:pt x="12229" y="2772"/>
                      <a:pt x="11543" y="3536"/>
                      <a:pt x="11543" y="3536"/>
                    </a:cubicBezTo>
                    <a:cubicBezTo>
                      <a:pt x="11543" y="3536"/>
                      <a:pt x="11543" y="4301"/>
                      <a:pt x="11657" y="4588"/>
                    </a:cubicBezTo>
                    <a:cubicBezTo>
                      <a:pt x="11771" y="4874"/>
                      <a:pt x="11314" y="5639"/>
                      <a:pt x="11200" y="6117"/>
                    </a:cubicBezTo>
                    <a:cubicBezTo>
                      <a:pt x="11086" y="6595"/>
                      <a:pt x="10971" y="7359"/>
                      <a:pt x="10971" y="7933"/>
                    </a:cubicBezTo>
                    <a:cubicBezTo>
                      <a:pt x="10971" y="8506"/>
                      <a:pt x="10629" y="8697"/>
                      <a:pt x="10971" y="10035"/>
                    </a:cubicBezTo>
                    <a:cubicBezTo>
                      <a:pt x="11314" y="11373"/>
                      <a:pt x="11086" y="12520"/>
                      <a:pt x="10971" y="12807"/>
                    </a:cubicBezTo>
                    <a:cubicBezTo>
                      <a:pt x="10857" y="13094"/>
                      <a:pt x="10857" y="13189"/>
                      <a:pt x="10857" y="13572"/>
                    </a:cubicBezTo>
                    <a:cubicBezTo>
                      <a:pt x="10857" y="13954"/>
                      <a:pt x="11086" y="14719"/>
                      <a:pt x="11086" y="14910"/>
                    </a:cubicBezTo>
                    <a:cubicBezTo>
                      <a:pt x="11086" y="15101"/>
                      <a:pt x="10629" y="15961"/>
                      <a:pt x="10514" y="16152"/>
                    </a:cubicBezTo>
                    <a:cubicBezTo>
                      <a:pt x="10400" y="16343"/>
                      <a:pt x="9257" y="19211"/>
                      <a:pt x="9257" y="19211"/>
                    </a:cubicBezTo>
                    <a:lnTo>
                      <a:pt x="8571" y="13476"/>
                    </a:lnTo>
                    <a:cubicBezTo>
                      <a:pt x="8571" y="13476"/>
                      <a:pt x="6286" y="11278"/>
                      <a:pt x="6171" y="11087"/>
                    </a:cubicBezTo>
                    <a:cubicBezTo>
                      <a:pt x="6057" y="10896"/>
                      <a:pt x="8114" y="10035"/>
                      <a:pt x="8914" y="9366"/>
                    </a:cubicBezTo>
                    <a:cubicBezTo>
                      <a:pt x="9714" y="8697"/>
                      <a:pt x="9143" y="8793"/>
                      <a:pt x="8686" y="7168"/>
                    </a:cubicBezTo>
                    <a:cubicBezTo>
                      <a:pt x="8229" y="5543"/>
                      <a:pt x="5943" y="5161"/>
                      <a:pt x="5943" y="5161"/>
                    </a:cubicBezTo>
                    <a:cubicBezTo>
                      <a:pt x="5943" y="5161"/>
                      <a:pt x="5029" y="4588"/>
                      <a:pt x="4914" y="4110"/>
                    </a:cubicBezTo>
                    <a:cubicBezTo>
                      <a:pt x="4800" y="3632"/>
                      <a:pt x="4229" y="1625"/>
                      <a:pt x="4229" y="1625"/>
                    </a:cubicBezTo>
                    <a:lnTo>
                      <a:pt x="7086" y="3727"/>
                    </a:lnTo>
                    <a:cubicBezTo>
                      <a:pt x="7086" y="3727"/>
                      <a:pt x="6057" y="1147"/>
                      <a:pt x="6514" y="573"/>
                    </a:cubicBezTo>
                    <a:cubicBezTo>
                      <a:pt x="6971" y="0"/>
                      <a:pt x="7657" y="478"/>
                      <a:pt x="7657" y="478"/>
                    </a:cubicBezTo>
                    <a:lnTo>
                      <a:pt x="8800" y="3058"/>
                    </a:lnTo>
                    <a:lnTo>
                      <a:pt x="9600" y="3919"/>
                    </a:lnTo>
                    <a:lnTo>
                      <a:pt x="9371" y="1338"/>
                    </a:lnTo>
                    <a:lnTo>
                      <a:pt x="9371" y="96"/>
                    </a:lnTo>
                    <a:lnTo>
                      <a:pt x="0" y="0"/>
                    </a:lnTo>
                    <a:cubicBezTo>
                      <a:pt x="0" y="0"/>
                      <a:pt x="914" y="956"/>
                      <a:pt x="1257" y="1720"/>
                    </a:cubicBezTo>
                    <a:cubicBezTo>
                      <a:pt x="1600" y="2485"/>
                      <a:pt x="3200" y="4588"/>
                      <a:pt x="3200" y="5161"/>
                    </a:cubicBezTo>
                    <a:cubicBezTo>
                      <a:pt x="3200" y="5735"/>
                      <a:pt x="3657" y="6786"/>
                      <a:pt x="4114" y="7742"/>
                    </a:cubicBezTo>
                    <a:cubicBezTo>
                      <a:pt x="4571" y="8697"/>
                      <a:pt x="4914" y="9749"/>
                      <a:pt x="4914" y="10322"/>
                    </a:cubicBezTo>
                    <a:cubicBezTo>
                      <a:pt x="4914" y="10896"/>
                      <a:pt x="4229" y="11851"/>
                      <a:pt x="4800" y="12425"/>
                    </a:cubicBezTo>
                    <a:cubicBezTo>
                      <a:pt x="5371" y="12998"/>
                      <a:pt x="5943" y="14432"/>
                      <a:pt x="6400" y="14719"/>
                    </a:cubicBezTo>
                    <a:cubicBezTo>
                      <a:pt x="6857" y="15005"/>
                      <a:pt x="6629" y="15292"/>
                      <a:pt x="6971" y="16439"/>
                    </a:cubicBezTo>
                    <a:cubicBezTo>
                      <a:pt x="7314" y="17586"/>
                      <a:pt x="7657" y="18542"/>
                      <a:pt x="8000" y="19115"/>
                    </a:cubicBezTo>
                    <a:cubicBezTo>
                      <a:pt x="8343" y="19688"/>
                      <a:pt x="10057" y="21600"/>
                      <a:pt x="10057" y="21600"/>
                    </a:cubicBezTo>
                    <a:cubicBezTo>
                      <a:pt x="10057" y="21600"/>
                      <a:pt x="15086" y="14910"/>
                      <a:pt x="15429" y="14336"/>
                    </a:cubicBezTo>
                    <a:cubicBezTo>
                      <a:pt x="15771" y="13763"/>
                      <a:pt x="15657" y="13094"/>
                      <a:pt x="15657" y="13094"/>
                    </a:cubicBezTo>
                    <a:lnTo>
                      <a:pt x="16457" y="11851"/>
                    </a:lnTo>
                    <a:lnTo>
                      <a:pt x="17371" y="9844"/>
                    </a:lnTo>
                    <a:cubicBezTo>
                      <a:pt x="17371" y="9844"/>
                      <a:pt x="17257" y="8506"/>
                      <a:pt x="17371" y="8028"/>
                    </a:cubicBezTo>
                    <a:cubicBezTo>
                      <a:pt x="17486" y="7550"/>
                      <a:pt x="18286" y="6117"/>
                      <a:pt x="18286" y="6117"/>
                    </a:cubicBezTo>
                    <a:lnTo>
                      <a:pt x="18400" y="2772"/>
                    </a:lnTo>
                    <a:lnTo>
                      <a:pt x="21029" y="956"/>
                    </a:lnTo>
                    <a:lnTo>
                      <a:pt x="21600" y="96"/>
                    </a:lnTo>
                    <a:lnTo>
                      <a:pt x="20000" y="1338"/>
                    </a:lnTo>
                    <a:close/>
                    <a:moveTo>
                      <a:pt x="20000" y="1338"/>
                    </a:moveTo>
                  </a:path>
                </a:pathLst>
              </a:custGeom>
              <a:solidFill>
                <a:srgbClr val="65A0E2"/>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6" name="Freeform 16"/>
              <p:cNvSpPr>
                <a:spLocks/>
              </p:cNvSpPr>
              <p:nvPr/>
            </p:nvSpPr>
            <p:spPr bwMode="auto">
              <a:xfrm>
                <a:off x="0" y="0"/>
                <a:ext cx="646" cy="426"/>
              </a:xfrm>
              <a:custGeom>
                <a:avLst/>
                <a:gdLst>
                  <a:gd name="T0" fmla="+- 0 223 105"/>
                  <a:gd name="T1" fmla="*/ T0 w 21495"/>
                  <a:gd name="T2" fmla="*/ 21090 h 21600"/>
                  <a:gd name="T3" fmla="+- 0 111 105"/>
                  <a:gd name="T4" fmla="*/ T3 w 21495"/>
                  <a:gd name="T5" fmla="*/ 19049 h 21600"/>
                  <a:gd name="T6" fmla="+- 0 1336 105"/>
                  <a:gd name="T7" fmla="*/ T6 w 21495"/>
                  <a:gd name="T8" fmla="*/ 17178 h 21600"/>
                  <a:gd name="T9" fmla="+- 0 2004 105"/>
                  <a:gd name="T10" fmla="*/ T9 w 21495"/>
                  <a:gd name="T11" fmla="*/ 16498 h 21600"/>
                  <a:gd name="T12" fmla="+- 0 1336 105"/>
                  <a:gd name="T13" fmla="*/ T12 w 21495"/>
                  <a:gd name="T14" fmla="*/ 14967 h 21600"/>
                  <a:gd name="T15" fmla="+- 0 2115 105"/>
                  <a:gd name="T16" fmla="*/ T15 w 21495"/>
                  <a:gd name="T17" fmla="*/ 14287 h 21600"/>
                  <a:gd name="T18" fmla="+- 0 3118 105"/>
                  <a:gd name="T19" fmla="*/ T18 w 21495"/>
                  <a:gd name="T20" fmla="*/ 13436 h 21600"/>
                  <a:gd name="T21" fmla="+- 0 4899 105"/>
                  <a:gd name="T22" fmla="*/ T21 w 21495"/>
                  <a:gd name="T23" fmla="*/ 11565 h 21600"/>
                  <a:gd name="T24" fmla="+- 0 7237 105"/>
                  <a:gd name="T25" fmla="*/ T24 w 21495"/>
                  <a:gd name="T26" fmla="*/ 9865 h 21600"/>
                  <a:gd name="T27" fmla="+- 0 8016 105"/>
                  <a:gd name="T28" fmla="*/ T27 w 21495"/>
                  <a:gd name="T29" fmla="*/ 8844 h 21600"/>
                  <a:gd name="T30" fmla="+- 0 8462 105"/>
                  <a:gd name="T31" fmla="*/ T30 w 21495"/>
                  <a:gd name="T32" fmla="*/ 6633 h 21600"/>
                  <a:gd name="T33" fmla="+- 0 8685 105"/>
                  <a:gd name="T34" fmla="*/ T33 w 21495"/>
                  <a:gd name="T35" fmla="*/ 4592 h 21600"/>
                  <a:gd name="T36" fmla="+- 0 11802 105"/>
                  <a:gd name="T37" fmla="*/ T36 w 21495"/>
                  <a:gd name="T38" fmla="*/ 0 h 21600"/>
                  <a:gd name="T39" fmla="+- 0 12581 105"/>
                  <a:gd name="T40" fmla="*/ T39 w 21495"/>
                  <a:gd name="T41" fmla="*/ 1531 h 21600"/>
                  <a:gd name="T42" fmla="+- 0 13361 105"/>
                  <a:gd name="T43" fmla="*/ T42 w 21495"/>
                  <a:gd name="T44" fmla="*/ 3402 h 21600"/>
                  <a:gd name="T45" fmla="+- 0 13472 105"/>
                  <a:gd name="T46" fmla="*/ T45 w 21495"/>
                  <a:gd name="T47" fmla="*/ 4762 h 21600"/>
                  <a:gd name="T48" fmla="+- 0 15254 105"/>
                  <a:gd name="T49" fmla="*/ T48 w 21495"/>
                  <a:gd name="T50" fmla="*/ 8164 h 21600"/>
                  <a:gd name="T51" fmla="+- 0 15588 105"/>
                  <a:gd name="T52" fmla="*/ T51 w 21495"/>
                  <a:gd name="T53" fmla="*/ 10035 h 21600"/>
                  <a:gd name="T54" fmla="+- 0 17258 105"/>
                  <a:gd name="T55" fmla="*/ T54 w 21495"/>
                  <a:gd name="T56" fmla="*/ 11906 h 21600"/>
                  <a:gd name="T57" fmla="+- 0 17814 105"/>
                  <a:gd name="T58" fmla="*/ T57 w 21495"/>
                  <a:gd name="T59" fmla="*/ 14117 h 21600"/>
                  <a:gd name="T60" fmla="+- 0 18260 105"/>
                  <a:gd name="T61" fmla="*/ T60 w 21495"/>
                  <a:gd name="T62" fmla="*/ 15137 h 21600"/>
                  <a:gd name="T63" fmla="+- 0 19707 105"/>
                  <a:gd name="T64" fmla="*/ T63 w 21495"/>
                  <a:gd name="T65" fmla="*/ 15137 h 21600"/>
                  <a:gd name="T66" fmla="+- 0 20153 105"/>
                  <a:gd name="T67" fmla="*/ T66 w 21495"/>
                  <a:gd name="T68" fmla="*/ 17008 h 21600"/>
                  <a:gd name="T69" fmla="+- 0 20487 105"/>
                  <a:gd name="T70" fmla="*/ T69 w 21495"/>
                  <a:gd name="T71" fmla="*/ 18879 h 21600"/>
                  <a:gd name="T72" fmla="+- 0 21489 105"/>
                  <a:gd name="T73" fmla="*/ T72 w 21495"/>
                  <a:gd name="T74" fmla="*/ 20239 h 21600"/>
                  <a:gd name="T75" fmla="+- 0 21600 105"/>
                  <a:gd name="T76" fmla="*/ T75 w 21495"/>
                  <a:gd name="T77" fmla="*/ 21600 h 21600"/>
                  <a:gd name="T78" fmla="+- 0 223 105"/>
                  <a:gd name="T79" fmla="*/ T78 w 21495"/>
                  <a:gd name="T80" fmla="*/ 21090 h 21600"/>
                  <a:gd name="T81" fmla="+- 0 223 105"/>
                  <a:gd name="T82" fmla="*/ T81 w 21495"/>
                  <a:gd name="T83" fmla="*/ 21090 h 2160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 ang="0">
                    <a:pos x="T31" y="T32"/>
                  </a:cxn>
                  <a:cxn ang="0">
                    <a:pos x="T34" y="T35"/>
                  </a:cxn>
                  <a:cxn ang="0">
                    <a:pos x="T37" y="T38"/>
                  </a:cxn>
                  <a:cxn ang="0">
                    <a:pos x="T40" y="T41"/>
                  </a:cxn>
                  <a:cxn ang="0">
                    <a:pos x="T43" y="T44"/>
                  </a:cxn>
                  <a:cxn ang="0">
                    <a:pos x="T46" y="T47"/>
                  </a:cxn>
                  <a:cxn ang="0">
                    <a:pos x="T49" y="T50"/>
                  </a:cxn>
                  <a:cxn ang="0">
                    <a:pos x="T52" y="T53"/>
                  </a:cxn>
                  <a:cxn ang="0">
                    <a:pos x="T55" y="T56"/>
                  </a:cxn>
                  <a:cxn ang="0">
                    <a:pos x="T58" y="T59"/>
                  </a:cxn>
                  <a:cxn ang="0">
                    <a:pos x="T61" y="T62"/>
                  </a:cxn>
                  <a:cxn ang="0">
                    <a:pos x="T64" y="T65"/>
                  </a:cxn>
                  <a:cxn ang="0">
                    <a:pos x="T67" y="T68"/>
                  </a:cxn>
                  <a:cxn ang="0">
                    <a:pos x="T70" y="T71"/>
                  </a:cxn>
                  <a:cxn ang="0">
                    <a:pos x="T73" y="T74"/>
                  </a:cxn>
                  <a:cxn ang="0">
                    <a:pos x="T76" y="T77"/>
                  </a:cxn>
                  <a:cxn ang="0">
                    <a:pos x="T79" y="T80"/>
                  </a:cxn>
                  <a:cxn ang="0">
                    <a:pos x="T82" y="T83"/>
                  </a:cxn>
                </a:cxnLst>
                <a:rect l="0" t="0" r="r" b="b"/>
                <a:pathLst>
                  <a:path w="21495" h="21600">
                    <a:moveTo>
                      <a:pt x="118" y="21090"/>
                    </a:moveTo>
                    <a:cubicBezTo>
                      <a:pt x="118" y="21090"/>
                      <a:pt x="118" y="19389"/>
                      <a:pt x="6" y="19049"/>
                    </a:cubicBezTo>
                    <a:cubicBezTo>
                      <a:pt x="-105" y="18709"/>
                      <a:pt x="1231" y="17178"/>
                      <a:pt x="1231" y="17178"/>
                    </a:cubicBezTo>
                    <a:lnTo>
                      <a:pt x="1899" y="16498"/>
                    </a:lnTo>
                    <a:lnTo>
                      <a:pt x="1231" y="14967"/>
                    </a:lnTo>
                    <a:lnTo>
                      <a:pt x="2010" y="14287"/>
                    </a:lnTo>
                    <a:lnTo>
                      <a:pt x="3013" y="13436"/>
                    </a:lnTo>
                    <a:cubicBezTo>
                      <a:pt x="3013" y="13436"/>
                      <a:pt x="3347" y="12416"/>
                      <a:pt x="4794" y="11565"/>
                    </a:cubicBezTo>
                    <a:cubicBezTo>
                      <a:pt x="6241" y="10715"/>
                      <a:pt x="7132" y="9865"/>
                      <a:pt x="7132" y="9865"/>
                    </a:cubicBezTo>
                    <a:cubicBezTo>
                      <a:pt x="7132" y="9865"/>
                      <a:pt x="7577" y="9865"/>
                      <a:pt x="7911" y="8844"/>
                    </a:cubicBezTo>
                    <a:cubicBezTo>
                      <a:pt x="8246" y="7824"/>
                      <a:pt x="8357" y="7313"/>
                      <a:pt x="8357" y="6633"/>
                    </a:cubicBezTo>
                    <a:cubicBezTo>
                      <a:pt x="8357" y="5953"/>
                      <a:pt x="8023" y="5443"/>
                      <a:pt x="8580" y="4592"/>
                    </a:cubicBezTo>
                    <a:cubicBezTo>
                      <a:pt x="9136" y="3742"/>
                      <a:pt x="11697" y="0"/>
                      <a:pt x="11697" y="0"/>
                    </a:cubicBezTo>
                    <a:cubicBezTo>
                      <a:pt x="11697" y="0"/>
                      <a:pt x="11920" y="850"/>
                      <a:pt x="12476" y="1531"/>
                    </a:cubicBezTo>
                    <a:cubicBezTo>
                      <a:pt x="13033" y="2211"/>
                      <a:pt x="13256" y="2891"/>
                      <a:pt x="13256" y="3402"/>
                    </a:cubicBezTo>
                    <a:cubicBezTo>
                      <a:pt x="13256" y="3912"/>
                      <a:pt x="11920" y="2891"/>
                      <a:pt x="13367" y="4762"/>
                    </a:cubicBezTo>
                    <a:cubicBezTo>
                      <a:pt x="14815" y="6633"/>
                      <a:pt x="15037" y="7824"/>
                      <a:pt x="15149" y="8164"/>
                    </a:cubicBezTo>
                    <a:cubicBezTo>
                      <a:pt x="15260" y="8504"/>
                      <a:pt x="15149" y="9694"/>
                      <a:pt x="15483" y="10035"/>
                    </a:cubicBezTo>
                    <a:cubicBezTo>
                      <a:pt x="15817" y="10375"/>
                      <a:pt x="16930" y="11735"/>
                      <a:pt x="17153" y="11906"/>
                    </a:cubicBezTo>
                    <a:cubicBezTo>
                      <a:pt x="17375" y="12076"/>
                      <a:pt x="17709" y="14117"/>
                      <a:pt x="17709" y="14117"/>
                    </a:cubicBezTo>
                    <a:cubicBezTo>
                      <a:pt x="17709" y="14117"/>
                      <a:pt x="17932" y="14967"/>
                      <a:pt x="18155" y="15137"/>
                    </a:cubicBezTo>
                    <a:cubicBezTo>
                      <a:pt x="18377" y="15307"/>
                      <a:pt x="19602" y="15137"/>
                      <a:pt x="19602" y="15137"/>
                    </a:cubicBezTo>
                    <a:lnTo>
                      <a:pt x="20048" y="17008"/>
                    </a:lnTo>
                    <a:cubicBezTo>
                      <a:pt x="20048" y="17008"/>
                      <a:pt x="20048" y="18709"/>
                      <a:pt x="20382" y="18879"/>
                    </a:cubicBezTo>
                    <a:cubicBezTo>
                      <a:pt x="20716" y="19049"/>
                      <a:pt x="21384" y="19729"/>
                      <a:pt x="21384" y="20239"/>
                    </a:cubicBezTo>
                    <a:cubicBezTo>
                      <a:pt x="21384" y="20750"/>
                      <a:pt x="21495" y="21600"/>
                      <a:pt x="21495" y="21600"/>
                    </a:cubicBezTo>
                    <a:lnTo>
                      <a:pt x="118" y="21090"/>
                    </a:lnTo>
                    <a:close/>
                    <a:moveTo>
                      <a:pt x="118" y="21090"/>
                    </a:moveTo>
                  </a:path>
                </a:pathLst>
              </a:custGeom>
              <a:solidFill>
                <a:srgbClr val="8BA1B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7" name="Freeform 17"/>
              <p:cNvSpPr>
                <a:spLocks/>
              </p:cNvSpPr>
              <p:nvPr/>
            </p:nvSpPr>
            <p:spPr bwMode="auto">
              <a:xfrm>
                <a:off x="6" y="20"/>
                <a:ext cx="432" cy="399"/>
              </a:xfrm>
              <a:custGeom>
                <a:avLst/>
                <a:gdLst>
                  <a:gd name="T0" fmla="*/ 16912 w 21600"/>
                  <a:gd name="T1" fmla="*/ 0 h 21600"/>
                  <a:gd name="T2" fmla="*/ 14735 w 21600"/>
                  <a:gd name="T3" fmla="*/ 3812 h 21600"/>
                  <a:gd name="T4" fmla="*/ 16577 w 21600"/>
                  <a:gd name="T5" fmla="*/ 2723 h 21600"/>
                  <a:gd name="T6" fmla="*/ 15740 w 21600"/>
                  <a:gd name="T7" fmla="*/ 6171 h 21600"/>
                  <a:gd name="T8" fmla="*/ 17581 w 21600"/>
                  <a:gd name="T9" fmla="*/ 8168 h 21600"/>
                  <a:gd name="T10" fmla="*/ 16409 w 21600"/>
                  <a:gd name="T11" fmla="*/ 12706 h 21600"/>
                  <a:gd name="T12" fmla="*/ 17749 w 21600"/>
                  <a:gd name="T13" fmla="*/ 15973 h 21600"/>
                  <a:gd name="T14" fmla="*/ 15740 w 21600"/>
                  <a:gd name="T15" fmla="*/ 16881 h 21600"/>
                  <a:gd name="T16" fmla="*/ 14065 w 21600"/>
                  <a:gd name="T17" fmla="*/ 16881 h 21600"/>
                  <a:gd name="T18" fmla="*/ 15070 w 21600"/>
                  <a:gd name="T19" fmla="*/ 18151 h 21600"/>
                  <a:gd name="T20" fmla="*/ 18753 w 21600"/>
                  <a:gd name="T21" fmla="*/ 18696 h 21600"/>
                  <a:gd name="T22" fmla="*/ 20930 w 21600"/>
                  <a:gd name="T23" fmla="*/ 20511 h 21600"/>
                  <a:gd name="T24" fmla="*/ 21600 w 21600"/>
                  <a:gd name="T25" fmla="*/ 21600 h 21600"/>
                  <a:gd name="T26" fmla="*/ 0 w 21600"/>
                  <a:gd name="T27" fmla="*/ 21418 h 21600"/>
                  <a:gd name="T28" fmla="*/ 167 w 21600"/>
                  <a:gd name="T29" fmla="*/ 18696 h 21600"/>
                  <a:gd name="T30" fmla="*/ 2512 w 21600"/>
                  <a:gd name="T31" fmla="*/ 16881 h 21600"/>
                  <a:gd name="T32" fmla="*/ 1842 w 21600"/>
                  <a:gd name="T33" fmla="*/ 15066 h 21600"/>
                  <a:gd name="T34" fmla="*/ 4186 w 21600"/>
                  <a:gd name="T35" fmla="*/ 14158 h 21600"/>
                  <a:gd name="T36" fmla="*/ 5693 w 21600"/>
                  <a:gd name="T37" fmla="*/ 12161 h 21600"/>
                  <a:gd name="T38" fmla="*/ 8037 w 21600"/>
                  <a:gd name="T39" fmla="*/ 10891 h 21600"/>
                  <a:gd name="T40" fmla="*/ 11553 w 21600"/>
                  <a:gd name="T41" fmla="*/ 9439 h 21600"/>
                  <a:gd name="T42" fmla="*/ 12223 w 21600"/>
                  <a:gd name="T43" fmla="*/ 7442 h 21600"/>
                  <a:gd name="T44" fmla="*/ 12223 w 21600"/>
                  <a:gd name="T45" fmla="*/ 5264 h 21600"/>
                  <a:gd name="T46" fmla="*/ 12223 w 21600"/>
                  <a:gd name="T47" fmla="*/ 4175 h 21600"/>
                  <a:gd name="T48" fmla="*/ 16912 w 21600"/>
                  <a:gd name="T49" fmla="*/ 0 h 21600"/>
                  <a:gd name="T50" fmla="*/ 16912 w 21600"/>
                  <a:gd name="T51"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16912" y="0"/>
                    </a:moveTo>
                    <a:lnTo>
                      <a:pt x="14735" y="3812"/>
                    </a:lnTo>
                    <a:lnTo>
                      <a:pt x="16577" y="2723"/>
                    </a:lnTo>
                    <a:cubicBezTo>
                      <a:pt x="16577" y="2723"/>
                      <a:pt x="16409" y="5808"/>
                      <a:pt x="15740" y="6171"/>
                    </a:cubicBezTo>
                    <a:cubicBezTo>
                      <a:pt x="15070" y="6534"/>
                      <a:pt x="17581" y="6353"/>
                      <a:pt x="17581" y="8168"/>
                    </a:cubicBezTo>
                    <a:cubicBezTo>
                      <a:pt x="17581" y="9983"/>
                      <a:pt x="17581" y="11072"/>
                      <a:pt x="16409" y="12706"/>
                    </a:cubicBezTo>
                    <a:cubicBezTo>
                      <a:pt x="15237" y="14339"/>
                      <a:pt x="17749" y="15973"/>
                      <a:pt x="17749" y="15973"/>
                    </a:cubicBezTo>
                    <a:lnTo>
                      <a:pt x="15740" y="16881"/>
                    </a:lnTo>
                    <a:lnTo>
                      <a:pt x="14065" y="16881"/>
                    </a:lnTo>
                    <a:cubicBezTo>
                      <a:pt x="14065" y="16881"/>
                      <a:pt x="13228" y="17788"/>
                      <a:pt x="15070" y="18151"/>
                    </a:cubicBezTo>
                    <a:cubicBezTo>
                      <a:pt x="16912" y="18514"/>
                      <a:pt x="17916" y="18333"/>
                      <a:pt x="18753" y="18696"/>
                    </a:cubicBezTo>
                    <a:cubicBezTo>
                      <a:pt x="19591" y="19059"/>
                      <a:pt x="20930" y="20511"/>
                      <a:pt x="20930" y="20511"/>
                    </a:cubicBezTo>
                    <a:lnTo>
                      <a:pt x="21600" y="21600"/>
                    </a:lnTo>
                    <a:lnTo>
                      <a:pt x="0" y="21418"/>
                    </a:lnTo>
                    <a:lnTo>
                      <a:pt x="167" y="18696"/>
                    </a:lnTo>
                    <a:lnTo>
                      <a:pt x="2512" y="16881"/>
                    </a:lnTo>
                    <a:lnTo>
                      <a:pt x="1842" y="15066"/>
                    </a:lnTo>
                    <a:lnTo>
                      <a:pt x="4186" y="14158"/>
                    </a:lnTo>
                    <a:lnTo>
                      <a:pt x="5693" y="12161"/>
                    </a:lnTo>
                    <a:lnTo>
                      <a:pt x="8037" y="10891"/>
                    </a:lnTo>
                    <a:lnTo>
                      <a:pt x="11553" y="9439"/>
                    </a:lnTo>
                    <a:lnTo>
                      <a:pt x="12223" y="7442"/>
                    </a:lnTo>
                    <a:lnTo>
                      <a:pt x="12223" y="5264"/>
                    </a:lnTo>
                    <a:lnTo>
                      <a:pt x="12223" y="4175"/>
                    </a:lnTo>
                    <a:lnTo>
                      <a:pt x="16912" y="0"/>
                    </a:lnTo>
                    <a:close/>
                    <a:moveTo>
                      <a:pt x="16912" y="0"/>
                    </a:moveTo>
                  </a:path>
                </a:pathLst>
              </a:cu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grpSp>
        <p:sp>
          <p:nvSpPr>
            <p:cNvPr id="21" name="Freeform 19"/>
            <p:cNvSpPr>
              <a:spLocks/>
            </p:cNvSpPr>
            <p:nvPr/>
          </p:nvSpPr>
          <p:spPr bwMode="auto">
            <a:xfrm>
              <a:off x="0" y="1453"/>
              <a:ext cx="5900" cy="3538"/>
            </a:xfrm>
            <a:custGeom>
              <a:avLst/>
              <a:gdLst>
                <a:gd name="T0" fmla="*/ 0 w 20402"/>
                <a:gd name="T1" fmla="+- 0 1638 151"/>
                <a:gd name="T2" fmla="*/ 1638 h 21380"/>
                <a:gd name="T3" fmla="*/ 4185 w 20402"/>
                <a:gd name="T4" fmla="+- 0 14297 151"/>
                <a:gd name="T5" fmla="*/ 14297 h 21380"/>
                <a:gd name="T6" fmla="*/ 5487 w 20402"/>
                <a:gd name="T7" fmla="+- 0 15514 151"/>
                <a:gd name="T8" fmla="*/ 15514 h 21380"/>
                <a:gd name="T9" fmla="*/ 7161 w 20402"/>
                <a:gd name="T10" fmla="+- 0 18760 151"/>
                <a:gd name="T11" fmla="*/ 18760 h 21380"/>
                <a:gd name="T12" fmla="*/ 8463 w 20402"/>
                <a:gd name="T13" fmla="+- 0 20626 151"/>
                <a:gd name="T14" fmla="*/ 20626 h 21380"/>
                <a:gd name="T15" fmla="*/ 10091 w 20402"/>
                <a:gd name="T16" fmla="+- 0 21519 151"/>
                <a:gd name="T17" fmla="*/ 21519 h 21380"/>
                <a:gd name="T18" fmla="*/ 12741 w 20402"/>
                <a:gd name="T19" fmla="+- 0 20545 151"/>
                <a:gd name="T20" fmla="*/ 20545 h 21380"/>
                <a:gd name="T21" fmla="*/ 15252 w 20402"/>
                <a:gd name="T22" fmla="+- 0 15595 151"/>
                <a:gd name="T23" fmla="*/ 15595 h 21380"/>
                <a:gd name="T24" fmla="*/ 16089 w 20402"/>
                <a:gd name="T25" fmla="+- 0 14621 151"/>
                <a:gd name="T26" fmla="*/ 14621 h 21380"/>
                <a:gd name="T27" fmla="*/ 17670 w 20402"/>
                <a:gd name="T28" fmla="+- 0 11619 151"/>
                <a:gd name="T29" fmla="*/ 11619 h 21380"/>
                <a:gd name="T30" fmla="*/ 18414 w 20402"/>
                <a:gd name="T31" fmla="+- 0 10483 151"/>
                <a:gd name="T32" fmla="*/ 10483 h 21380"/>
                <a:gd name="T33" fmla="*/ 20274 w 20402"/>
                <a:gd name="T34" fmla="+- 0 1475 151"/>
                <a:gd name="T35" fmla="*/ 1475 h 21380"/>
                <a:gd name="T36" fmla="*/ 15705 w 20402"/>
                <a:gd name="T37" fmla="+- 0 169 151"/>
                <a:gd name="T38" fmla="*/ 169 h 21380"/>
                <a:gd name="T39" fmla="*/ 8215 w 20402"/>
                <a:gd name="T40" fmla="+- 0 841 151"/>
                <a:gd name="T41" fmla="*/ 841 h 21380"/>
                <a:gd name="T42" fmla="*/ 3576 w 20402"/>
                <a:gd name="T43" fmla="+- 0 844 151"/>
                <a:gd name="T44" fmla="*/ 844 h 21380"/>
                <a:gd name="T45" fmla="*/ 0 w 20402"/>
                <a:gd name="T46" fmla="+- 0 1638 151"/>
                <a:gd name="T47" fmla="*/ 1638 h 21380"/>
                <a:gd name="T48" fmla="*/ 0 w 20402"/>
                <a:gd name="T49" fmla="+- 0 1638 151"/>
                <a:gd name="T50" fmla="*/ 1638 h 21380"/>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 ang="0">
                  <a:pos x="T48" y="T50"/>
                </a:cxn>
              </a:cxnLst>
              <a:rect l="0" t="0" r="r" b="b"/>
              <a:pathLst>
                <a:path w="20402" h="21380">
                  <a:moveTo>
                    <a:pt x="0" y="1487"/>
                  </a:moveTo>
                  <a:cubicBezTo>
                    <a:pt x="0" y="1487"/>
                    <a:pt x="3069" y="13091"/>
                    <a:pt x="4185" y="14146"/>
                  </a:cubicBezTo>
                  <a:cubicBezTo>
                    <a:pt x="5301" y="15201"/>
                    <a:pt x="5069" y="14470"/>
                    <a:pt x="5487" y="15363"/>
                  </a:cubicBezTo>
                  <a:cubicBezTo>
                    <a:pt x="5906" y="16256"/>
                    <a:pt x="6510" y="17310"/>
                    <a:pt x="7161" y="18609"/>
                  </a:cubicBezTo>
                  <a:cubicBezTo>
                    <a:pt x="7812" y="19907"/>
                    <a:pt x="7859" y="19826"/>
                    <a:pt x="8463" y="20475"/>
                  </a:cubicBezTo>
                  <a:cubicBezTo>
                    <a:pt x="9068" y="21124"/>
                    <a:pt x="9579" y="21449"/>
                    <a:pt x="10091" y="21368"/>
                  </a:cubicBezTo>
                  <a:cubicBezTo>
                    <a:pt x="10602" y="21287"/>
                    <a:pt x="11858" y="21287"/>
                    <a:pt x="12741" y="20394"/>
                  </a:cubicBezTo>
                  <a:cubicBezTo>
                    <a:pt x="13625" y="19501"/>
                    <a:pt x="15020" y="15850"/>
                    <a:pt x="15252" y="15444"/>
                  </a:cubicBezTo>
                  <a:cubicBezTo>
                    <a:pt x="15485" y="15038"/>
                    <a:pt x="15717" y="14795"/>
                    <a:pt x="16089" y="14470"/>
                  </a:cubicBezTo>
                  <a:cubicBezTo>
                    <a:pt x="16461" y="14146"/>
                    <a:pt x="17484" y="11955"/>
                    <a:pt x="17670" y="11468"/>
                  </a:cubicBezTo>
                  <a:cubicBezTo>
                    <a:pt x="17856" y="10981"/>
                    <a:pt x="17856" y="11062"/>
                    <a:pt x="18414" y="10332"/>
                  </a:cubicBezTo>
                  <a:cubicBezTo>
                    <a:pt x="18972" y="9601"/>
                    <a:pt x="20274" y="1730"/>
                    <a:pt x="20274" y="1324"/>
                  </a:cubicBezTo>
                  <a:cubicBezTo>
                    <a:pt x="20274" y="919"/>
                    <a:pt x="21600" y="-151"/>
                    <a:pt x="15705" y="18"/>
                  </a:cubicBezTo>
                  <a:cubicBezTo>
                    <a:pt x="12337" y="114"/>
                    <a:pt x="9611" y="809"/>
                    <a:pt x="8215" y="690"/>
                  </a:cubicBezTo>
                  <a:cubicBezTo>
                    <a:pt x="5219" y="437"/>
                    <a:pt x="4506" y="125"/>
                    <a:pt x="3576" y="693"/>
                  </a:cubicBezTo>
                  <a:cubicBezTo>
                    <a:pt x="2646" y="1261"/>
                    <a:pt x="372" y="-55"/>
                    <a:pt x="0" y="1487"/>
                  </a:cubicBezTo>
                  <a:close/>
                  <a:moveTo>
                    <a:pt x="0" y="1487"/>
                  </a:moveTo>
                </a:path>
              </a:pathLst>
            </a:custGeom>
            <a:solidFill>
              <a:srgbClr val="807AB8">
                <a:alpha val="3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2" name="Freeform 20"/>
            <p:cNvSpPr>
              <a:spLocks/>
            </p:cNvSpPr>
            <p:nvPr/>
          </p:nvSpPr>
          <p:spPr bwMode="auto">
            <a:xfrm>
              <a:off x="300" y="2234"/>
              <a:ext cx="4104" cy="2736"/>
            </a:xfrm>
            <a:custGeom>
              <a:avLst/>
              <a:gdLst>
                <a:gd name="T0" fmla="*/ 0 w 21600"/>
                <a:gd name="T1" fmla="*/ 0 h 21600"/>
                <a:gd name="T2" fmla="*/ 9367 w 21600"/>
                <a:gd name="T3" fmla="*/ 4078 h 21600"/>
                <a:gd name="T4" fmla="*/ 21600 w 21600"/>
                <a:gd name="T5" fmla="*/ 13224 h 21600"/>
                <a:gd name="T6" fmla="*/ 17685 w 21600"/>
                <a:gd name="T7" fmla="*/ 19947 h 21600"/>
                <a:gd name="T8" fmla="*/ 13771 w 21600"/>
                <a:gd name="T9" fmla="*/ 21600 h 21600"/>
                <a:gd name="T10" fmla="*/ 10625 w 21600"/>
                <a:gd name="T11" fmla="*/ 19065 h 21600"/>
                <a:gd name="T12" fmla="*/ 7270 w 21600"/>
                <a:gd name="T13" fmla="*/ 13445 h 21600"/>
                <a:gd name="T14" fmla="*/ 4683 w 21600"/>
                <a:gd name="T15" fmla="*/ 11902 h 21600"/>
                <a:gd name="T16" fmla="*/ 0 w 21600"/>
                <a:gd name="T17" fmla="*/ 0 h 21600"/>
                <a:gd name="T18" fmla="*/ 0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0"/>
                  </a:moveTo>
                  <a:cubicBezTo>
                    <a:pt x="0" y="0"/>
                    <a:pt x="6221" y="1543"/>
                    <a:pt x="9367" y="4078"/>
                  </a:cubicBezTo>
                  <a:cubicBezTo>
                    <a:pt x="12513" y="6612"/>
                    <a:pt x="21600" y="13224"/>
                    <a:pt x="21600" y="13224"/>
                  </a:cubicBezTo>
                  <a:cubicBezTo>
                    <a:pt x="21600" y="13224"/>
                    <a:pt x="18105" y="19506"/>
                    <a:pt x="17685" y="19947"/>
                  </a:cubicBezTo>
                  <a:cubicBezTo>
                    <a:pt x="17266" y="20388"/>
                    <a:pt x="14400" y="21600"/>
                    <a:pt x="13771" y="21600"/>
                  </a:cubicBezTo>
                  <a:cubicBezTo>
                    <a:pt x="13142" y="21600"/>
                    <a:pt x="11534" y="19947"/>
                    <a:pt x="10625" y="19065"/>
                  </a:cubicBezTo>
                  <a:cubicBezTo>
                    <a:pt x="9717" y="18184"/>
                    <a:pt x="7829" y="13665"/>
                    <a:pt x="7270" y="13445"/>
                  </a:cubicBezTo>
                  <a:cubicBezTo>
                    <a:pt x="6711" y="13224"/>
                    <a:pt x="4963" y="12233"/>
                    <a:pt x="4683" y="11902"/>
                  </a:cubicBezTo>
                  <a:cubicBezTo>
                    <a:pt x="4404" y="11571"/>
                    <a:pt x="0" y="0"/>
                    <a:pt x="0" y="0"/>
                  </a:cubicBezTo>
                  <a:close/>
                  <a:moveTo>
                    <a:pt x="0" y="0"/>
                  </a:moveTo>
                </a:path>
              </a:pathLst>
            </a:custGeom>
            <a:solidFill>
              <a:srgbClr val="FFFFFF">
                <a:alpha val="20000"/>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3" name="Freeform 21"/>
            <p:cNvSpPr>
              <a:spLocks/>
            </p:cNvSpPr>
            <p:nvPr/>
          </p:nvSpPr>
          <p:spPr bwMode="auto">
            <a:xfrm>
              <a:off x="2214" y="1768"/>
              <a:ext cx="3559" cy="3198"/>
            </a:xfrm>
            <a:custGeom>
              <a:avLst/>
              <a:gdLst>
                <a:gd name="T0" fmla="+- 0 5380 688"/>
                <a:gd name="T1" fmla="*/ T0 w 20756"/>
                <a:gd name="T2" fmla="+- 0 21421 916"/>
                <a:gd name="T3" fmla="*/ 21421 h 20507"/>
                <a:gd name="T4" fmla="+- 0 10922 688"/>
                <a:gd name="T5" fmla="*/ T4 w 20756"/>
                <a:gd name="T6" fmla="+- 0 18822 916"/>
                <a:gd name="T7" fmla="*/ 18822 h 20507"/>
                <a:gd name="T8" fmla="+- 0 14183 688"/>
                <a:gd name="T9" fmla="*/ T8 w 20756"/>
                <a:gd name="T10" fmla="+- 0 14340 916"/>
                <a:gd name="T11" fmla="*/ 14340 h 20507"/>
                <a:gd name="T12" fmla="+- 0 15405 688"/>
                <a:gd name="T13" fmla="*/ T12 w 20756"/>
                <a:gd name="T14" fmla="+- 0 13175 916"/>
                <a:gd name="T15" fmla="*/ 13175 h 20507"/>
                <a:gd name="T16" fmla="+- 0 18014 688"/>
                <a:gd name="T17" fmla="*/ T16 w 20756"/>
                <a:gd name="T18" fmla="+- 0 10217 916"/>
                <a:gd name="T19" fmla="*/ 10217 h 20507"/>
                <a:gd name="T20" fmla="+- 0 19073 688"/>
                <a:gd name="T21" fmla="*/ T20 w 20756"/>
                <a:gd name="T22" fmla="+- 0 9321 916"/>
                <a:gd name="T23" fmla="*/ 9321 h 20507"/>
                <a:gd name="T24" fmla="+- 0 21437 688"/>
                <a:gd name="T25" fmla="*/ T24 w 20756"/>
                <a:gd name="T26" fmla="+- 0 1076 916"/>
                <a:gd name="T27" fmla="*/ 1076 h 20507"/>
                <a:gd name="T28" fmla="+- 0 18014 688"/>
                <a:gd name="T29" fmla="*/ T28 w 20756"/>
                <a:gd name="T30" fmla="+- 0 5826 916"/>
                <a:gd name="T31" fmla="*/ 5826 h 20507"/>
                <a:gd name="T32" fmla="+- 0 11330 688"/>
                <a:gd name="T33" fmla="*/ T32 w 20756"/>
                <a:gd name="T34" fmla="+- 0 10486 916"/>
                <a:gd name="T35" fmla="*/ 10486 h 20507"/>
                <a:gd name="T36" fmla="+- 0 3505 688"/>
                <a:gd name="T37" fmla="*/ T36 w 20756"/>
                <a:gd name="T38" fmla="+- 0 14430 916"/>
                <a:gd name="T39" fmla="*/ 14430 h 20507"/>
                <a:gd name="T40" fmla="+- 0 3831 688"/>
                <a:gd name="T41" fmla="*/ T40 w 20756"/>
                <a:gd name="T42" fmla="+- 0 16581 916"/>
                <a:gd name="T43" fmla="*/ 16581 h 20507"/>
                <a:gd name="T44" fmla="+- 0 8721 688"/>
                <a:gd name="T45" fmla="*/ T44 w 20756"/>
                <a:gd name="T46" fmla="+- 0 15595 916"/>
                <a:gd name="T47" fmla="*/ 15595 h 20507"/>
                <a:gd name="T48" fmla="+- 0 3586 688"/>
                <a:gd name="T49" fmla="*/ T48 w 20756"/>
                <a:gd name="T50" fmla="+- 0 17925 916"/>
                <a:gd name="T51" fmla="*/ 17925 h 20507"/>
                <a:gd name="T52" fmla="+- 0 1060 688"/>
                <a:gd name="T53" fmla="*/ T52 w 20756"/>
                <a:gd name="T54" fmla="+- 0 16671 916"/>
                <a:gd name="T55" fmla="*/ 16671 h 20507"/>
                <a:gd name="T56" fmla="+- 0 5380 688"/>
                <a:gd name="T57" fmla="*/ T56 w 20756"/>
                <a:gd name="T58" fmla="+- 0 21421 916"/>
                <a:gd name="T59" fmla="*/ 21421 h 20507"/>
                <a:gd name="T60" fmla="+- 0 5380 688"/>
                <a:gd name="T61" fmla="*/ T60 w 20756"/>
                <a:gd name="T62" fmla="+- 0 21421 916"/>
                <a:gd name="T63" fmla="*/ 21421 h 2050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20756" h="20507">
                  <a:moveTo>
                    <a:pt x="4692" y="20505"/>
                  </a:moveTo>
                  <a:cubicBezTo>
                    <a:pt x="4692" y="20505"/>
                    <a:pt x="8197" y="20684"/>
                    <a:pt x="10234" y="17906"/>
                  </a:cubicBezTo>
                  <a:cubicBezTo>
                    <a:pt x="12272" y="15127"/>
                    <a:pt x="13006" y="13693"/>
                    <a:pt x="13495" y="13424"/>
                  </a:cubicBezTo>
                  <a:cubicBezTo>
                    <a:pt x="13984" y="13155"/>
                    <a:pt x="14147" y="12976"/>
                    <a:pt x="14717" y="12259"/>
                  </a:cubicBezTo>
                  <a:cubicBezTo>
                    <a:pt x="15288" y="11542"/>
                    <a:pt x="17000" y="9660"/>
                    <a:pt x="17326" y="9301"/>
                  </a:cubicBezTo>
                  <a:cubicBezTo>
                    <a:pt x="17652" y="8943"/>
                    <a:pt x="18141" y="8764"/>
                    <a:pt x="18385" y="8405"/>
                  </a:cubicBezTo>
                  <a:cubicBezTo>
                    <a:pt x="18630" y="8047"/>
                    <a:pt x="20586" y="1235"/>
                    <a:pt x="20749" y="160"/>
                  </a:cubicBezTo>
                  <a:cubicBezTo>
                    <a:pt x="20912" y="-916"/>
                    <a:pt x="18467" y="3745"/>
                    <a:pt x="17326" y="4910"/>
                  </a:cubicBezTo>
                  <a:cubicBezTo>
                    <a:pt x="16184" y="6075"/>
                    <a:pt x="12027" y="9033"/>
                    <a:pt x="10642" y="9570"/>
                  </a:cubicBezTo>
                  <a:cubicBezTo>
                    <a:pt x="9256" y="10108"/>
                    <a:pt x="3469" y="12797"/>
                    <a:pt x="2817" y="13514"/>
                  </a:cubicBezTo>
                  <a:cubicBezTo>
                    <a:pt x="2165" y="14231"/>
                    <a:pt x="1594" y="15665"/>
                    <a:pt x="3143" y="15665"/>
                  </a:cubicBezTo>
                  <a:cubicBezTo>
                    <a:pt x="4692" y="15665"/>
                    <a:pt x="7626" y="13783"/>
                    <a:pt x="8033" y="14679"/>
                  </a:cubicBezTo>
                  <a:cubicBezTo>
                    <a:pt x="8441" y="15575"/>
                    <a:pt x="4284" y="17457"/>
                    <a:pt x="2898" y="17009"/>
                  </a:cubicBezTo>
                  <a:cubicBezTo>
                    <a:pt x="1513" y="16561"/>
                    <a:pt x="1024" y="15306"/>
                    <a:pt x="372" y="15755"/>
                  </a:cubicBezTo>
                  <a:cubicBezTo>
                    <a:pt x="-280" y="16203"/>
                    <a:pt x="-688" y="18891"/>
                    <a:pt x="4692" y="20505"/>
                  </a:cubicBezTo>
                  <a:close/>
                  <a:moveTo>
                    <a:pt x="4692" y="20505"/>
                  </a:moveTo>
                </a:path>
              </a:pathLst>
            </a:custGeom>
            <a:solidFill>
              <a:srgbClr val="5E5F88">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grpSp>
      <p:grpSp>
        <p:nvGrpSpPr>
          <p:cNvPr id="36" name="Group 25"/>
          <p:cNvGrpSpPr>
            <a:grpSpLocks/>
          </p:cNvGrpSpPr>
          <p:nvPr/>
        </p:nvGrpSpPr>
        <p:grpSpPr bwMode="auto">
          <a:xfrm>
            <a:off x="2256681" y="2003118"/>
            <a:ext cx="2067559" cy="1830533"/>
            <a:chOff x="0" y="0"/>
            <a:chExt cx="3462" cy="3065"/>
          </a:xfrm>
        </p:grpSpPr>
        <p:sp>
          <p:nvSpPr>
            <p:cNvPr id="37" name="Freeform 23"/>
            <p:cNvSpPr>
              <a:spLocks/>
            </p:cNvSpPr>
            <p:nvPr/>
          </p:nvSpPr>
          <p:spPr bwMode="auto">
            <a:xfrm rot="8630895">
              <a:off x="134" y="872"/>
              <a:ext cx="3218" cy="1351"/>
            </a:xfrm>
            <a:custGeom>
              <a:avLst/>
              <a:gdLst>
                <a:gd name="T0" fmla="*/ 0 w 21260"/>
                <a:gd name="T1" fmla="+- 0 3154 2633"/>
                <a:gd name="T2" fmla="*/ 3154 h 18967"/>
                <a:gd name="T3" fmla="*/ 14966 w 21260"/>
                <a:gd name="T4" fmla="+- 0 9206 2633"/>
                <a:gd name="T5" fmla="*/ 9206 h 18967"/>
                <a:gd name="T6" fmla="*/ 20915 w 21260"/>
                <a:gd name="T7" fmla="+- 0 21600 2633"/>
                <a:gd name="T8" fmla="*/ 21600 h 18967"/>
                <a:gd name="T9" fmla="*/ 21260 w 21260"/>
                <a:gd name="T10" fmla="+- 0 19074 2633"/>
                <a:gd name="T11" fmla="*/ 19074 h 18967"/>
                <a:gd name="T12" fmla="*/ 21224 w 21260"/>
                <a:gd name="T13" fmla="+- 0 19018 2633"/>
                <a:gd name="T14" fmla="*/ 19018 h 18967"/>
                <a:gd name="T15" fmla="*/ 20916 w 21260"/>
                <a:gd name="T16" fmla="+- 0 21508 2633"/>
                <a:gd name="T17" fmla="*/ 21508 h 18967"/>
                <a:gd name="T18" fmla="*/ 18163 w 21260"/>
                <a:gd name="T19" fmla="+- 0 19698 2633"/>
                <a:gd name="T20" fmla="*/ 19698 h 18967"/>
              </a:gdLst>
              <a:ahLst/>
              <a:cxnLst>
                <a:cxn ang="0">
                  <a:pos x="T0" y="T2"/>
                </a:cxn>
                <a:cxn ang="0">
                  <a:pos x="T3" y="T5"/>
                </a:cxn>
                <a:cxn ang="0">
                  <a:pos x="T6" y="T8"/>
                </a:cxn>
                <a:cxn ang="0">
                  <a:pos x="T9" y="T11"/>
                </a:cxn>
                <a:cxn ang="0">
                  <a:pos x="T12" y="T14"/>
                </a:cxn>
                <a:cxn ang="0">
                  <a:pos x="T15" y="T17"/>
                </a:cxn>
                <a:cxn ang="0">
                  <a:pos x="T18" y="T20"/>
                </a:cxn>
              </a:cxnLst>
              <a:rect l="0" t="0" r="r" b="b"/>
              <a:pathLst>
                <a:path w="21260" h="18967">
                  <a:moveTo>
                    <a:pt x="0" y="521"/>
                  </a:moveTo>
                  <a:cubicBezTo>
                    <a:pt x="0" y="521"/>
                    <a:pt x="9244" y="-2633"/>
                    <a:pt x="14966" y="6573"/>
                  </a:cubicBezTo>
                  <a:cubicBezTo>
                    <a:pt x="21600" y="17244"/>
                    <a:pt x="20915" y="18967"/>
                    <a:pt x="20915" y="18967"/>
                  </a:cubicBezTo>
                  <a:lnTo>
                    <a:pt x="21260" y="16441"/>
                  </a:lnTo>
                  <a:lnTo>
                    <a:pt x="21224" y="16385"/>
                  </a:lnTo>
                  <a:lnTo>
                    <a:pt x="20916" y="18875"/>
                  </a:lnTo>
                  <a:lnTo>
                    <a:pt x="18163" y="170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38" name="Picture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69105">
              <a:off x="107" y="820"/>
              <a:ext cx="3248"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9" name="Rectangle 26"/>
          <p:cNvSpPr>
            <a:spLocks/>
          </p:cNvSpPr>
          <p:nvPr/>
        </p:nvSpPr>
        <p:spPr bwMode="auto">
          <a:xfrm>
            <a:off x="6404888" y="1050716"/>
            <a:ext cx="1805459" cy="75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90000"/>
              </a:lnSpc>
            </a:pPr>
            <a:r>
              <a:rPr lang="en-US" sz="1200" dirty="0" smtClean="0">
                <a:latin typeface="Open Sans"/>
                <a:ea typeface="ＭＳ Ｐゴシック" charset="0"/>
                <a:cs typeface="Open Sans Bold" charset="0"/>
                <a:sym typeface="Open Sans Bold" charset="0"/>
              </a:rPr>
              <a:t>Intelligence we know.</a:t>
            </a:r>
            <a:endParaRPr lang="en-US" sz="1200" dirty="0">
              <a:latin typeface="Open Sans Light"/>
              <a:ea typeface="ＭＳ Ｐゴシック" charset="0"/>
              <a:cs typeface="Open Sans Light" charset="0"/>
              <a:sym typeface="Open Sans Light" charset="0"/>
            </a:endParaRPr>
          </a:p>
        </p:txBody>
      </p:sp>
      <p:grpSp>
        <p:nvGrpSpPr>
          <p:cNvPr id="40" name="Group 29"/>
          <p:cNvGrpSpPr>
            <a:grpSpLocks/>
          </p:cNvGrpSpPr>
          <p:nvPr/>
        </p:nvGrpSpPr>
        <p:grpSpPr bwMode="auto">
          <a:xfrm>
            <a:off x="4899761" y="884290"/>
            <a:ext cx="1471710" cy="1325435"/>
            <a:chOff x="0" y="0"/>
            <a:chExt cx="2464" cy="2219"/>
          </a:xfrm>
        </p:grpSpPr>
        <p:sp>
          <p:nvSpPr>
            <p:cNvPr id="41"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42" name="Picture 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3" name="Rectangle 30"/>
          <p:cNvSpPr>
            <a:spLocks/>
          </p:cNvSpPr>
          <p:nvPr/>
        </p:nvSpPr>
        <p:spPr bwMode="auto">
          <a:xfrm>
            <a:off x="506563" y="2121140"/>
            <a:ext cx="1777166" cy="20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90000"/>
              </a:lnSpc>
            </a:pPr>
            <a:r>
              <a:rPr lang="en-US" sz="1200" dirty="0" smtClean="0">
                <a:latin typeface="Open Sans"/>
                <a:ea typeface="ＭＳ Ｐゴシック" charset="0"/>
                <a:cs typeface="Open Sans Bold" charset="0"/>
                <a:sym typeface="Open Sans Bold" charset="0"/>
              </a:rPr>
              <a:t>A big problem:</a:t>
            </a:r>
            <a:endParaRPr lang="en-US" sz="1200" dirty="0">
              <a:latin typeface="Open Sans"/>
              <a:ea typeface="ＭＳ Ｐゴシック" charset="0"/>
              <a:cs typeface="Open Sans Bold" charset="0"/>
              <a:sym typeface="Open Sans Bold" charset="0"/>
            </a:endParaRPr>
          </a:p>
          <a:p>
            <a:pPr algn="l">
              <a:lnSpc>
                <a:spcPct val="90000"/>
              </a:lnSpc>
            </a:pPr>
            <a:r>
              <a:rPr lang="en-US" sz="1200" dirty="0" smtClean="0">
                <a:latin typeface="Open Sans Light"/>
                <a:ea typeface="ＭＳ Ｐゴシック" charset="0"/>
                <a:cs typeface="Open Sans Light" charset="0"/>
                <a:sym typeface="Open Sans Light" charset="0"/>
              </a:rPr>
              <a:t>As we increase actionable Intelligence, threats are incentivized to change.</a:t>
            </a:r>
            <a:endParaRPr lang="en-US" sz="1200" dirty="0">
              <a:latin typeface="Open Sans Light"/>
              <a:ea typeface="ＭＳ Ｐゴシック" charset="0"/>
              <a:cs typeface="Open Sans Light" charset="0"/>
              <a:sym typeface="Open Sans Light" charset="0"/>
            </a:endParaRPr>
          </a:p>
        </p:txBody>
      </p:sp>
      <p:sp>
        <p:nvSpPr>
          <p:cNvPr id="44" name="Freeform 31"/>
          <p:cNvSpPr>
            <a:spLocks/>
          </p:cNvSpPr>
          <p:nvPr/>
        </p:nvSpPr>
        <p:spPr bwMode="auto">
          <a:xfrm>
            <a:off x="6404888" y="1993193"/>
            <a:ext cx="218518" cy="80660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chemeClr val="tx1"/>
            </a:solidFill>
            <a:prstDash val="solid"/>
            <a:miter lim="800000"/>
            <a:headEnd type="none" w="med" len="med"/>
            <a:tailEnd type="none" w="med" len="med"/>
          </a:ln>
          <a:extLst/>
        </p:spPr>
        <p:txBody>
          <a:bodyPr lIns="0" tIns="0" rIns="0" bIns="0"/>
          <a:lstStyle/>
          <a:p>
            <a:endParaRPr lang="en-US"/>
          </a:p>
        </p:txBody>
      </p:sp>
      <p:sp>
        <p:nvSpPr>
          <p:cNvPr id="45" name="Freeform 32"/>
          <p:cNvSpPr>
            <a:spLocks/>
          </p:cNvSpPr>
          <p:nvPr/>
        </p:nvSpPr>
        <p:spPr bwMode="auto">
          <a:xfrm rot="10800000" flipH="1">
            <a:off x="6404888" y="2792663"/>
            <a:ext cx="217920" cy="80660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6" name="Rectangle 33"/>
          <p:cNvSpPr>
            <a:spLocks/>
          </p:cNvSpPr>
          <p:nvPr/>
        </p:nvSpPr>
        <p:spPr bwMode="auto">
          <a:xfrm>
            <a:off x="6719030" y="2494141"/>
            <a:ext cx="1805458" cy="59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90000"/>
              </a:lnSpc>
            </a:pPr>
            <a:r>
              <a:rPr lang="en-US" sz="1200" dirty="0">
                <a:latin typeface="Open Sans"/>
                <a:ea typeface="ＭＳ Ｐゴシック" charset="0"/>
                <a:cs typeface="Open Sans Bold" charset="0"/>
                <a:sym typeface="Open Sans Bold" charset="0"/>
              </a:rPr>
              <a:t>The problem area:</a:t>
            </a:r>
          </a:p>
          <a:p>
            <a:pPr algn="l">
              <a:lnSpc>
                <a:spcPct val="90000"/>
              </a:lnSpc>
            </a:pPr>
            <a:r>
              <a:rPr lang="en-US" sz="1200" dirty="0" smtClean="0">
                <a:latin typeface="Open Sans Light"/>
                <a:ea typeface="ＭＳ Ｐゴシック" charset="0"/>
                <a:cs typeface="Open Sans Light" charset="0"/>
                <a:sym typeface="Open Sans Light" charset="0"/>
              </a:rPr>
              <a:t>Intelligence we don’t know.</a:t>
            </a:r>
            <a:endParaRPr lang="en-US" sz="1200" dirty="0">
              <a:latin typeface="Open Sans Light"/>
              <a:ea typeface="ＭＳ Ｐゴシック" charset="0"/>
              <a:cs typeface="Open Sans Light" charset="0"/>
              <a:sym typeface="Open Sans Light" charset="0"/>
            </a:endParaRPr>
          </a:p>
        </p:txBody>
      </p:sp>
      <p:sp>
        <p:nvSpPr>
          <p:cNvPr id="2" name="TextBox 1"/>
          <p:cNvSpPr txBox="1"/>
          <p:nvPr/>
        </p:nvSpPr>
        <p:spPr>
          <a:xfrm>
            <a:off x="349595" y="3610352"/>
            <a:ext cx="1933502" cy="369332"/>
          </a:xfrm>
          <a:prstGeom prst="rect">
            <a:avLst/>
          </a:prstGeom>
          <a:noFill/>
        </p:spPr>
        <p:txBody>
          <a:bodyPr wrap="square" rtlCol="0">
            <a:spAutoFit/>
          </a:bodyPr>
          <a:lstStyle/>
          <a:p>
            <a:r>
              <a:rPr lang="en-US" sz="1800" dirty="0" smtClean="0">
                <a:solidFill>
                  <a:srgbClr val="2777FF"/>
                </a:solidFill>
                <a:latin typeface="Open Sans"/>
                <a:cs typeface="Open Sans"/>
              </a:rPr>
              <a:t>Rubber Banding</a:t>
            </a:r>
            <a:endParaRPr lang="en-US" sz="1800" dirty="0">
              <a:solidFill>
                <a:srgbClr val="2777FF"/>
              </a:solidFill>
              <a:latin typeface="Open Sans"/>
              <a:cs typeface="Open Sans"/>
            </a:endParaRPr>
          </a:p>
        </p:txBody>
      </p:sp>
    </p:spTree>
    <p:extLst>
      <p:ext uri="{BB962C8B-B14F-4D97-AF65-F5344CB8AC3E}">
        <p14:creationId xmlns:p14="http://schemas.microsoft.com/office/powerpoint/2010/main" val="960814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Components of Threat Data</a:t>
            </a:r>
            <a:endParaRPr lang="en-US" dirty="0">
              <a:solidFill>
                <a:srgbClr val="2777FF"/>
              </a:solidFill>
              <a:latin typeface="Open Sans"/>
            </a:endParaRPr>
          </a:p>
        </p:txBody>
      </p:sp>
      <p:sp>
        <p:nvSpPr>
          <p:cNvPr id="27" name="Freeform 26"/>
          <p:cNvSpPr/>
          <p:nvPr/>
        </p:nvSpPr>
        <p:spPr>
          <a:xfrm>
            <a:off x="3942762" y="1893972"/>
            <a:ext cx="1916032" cy="1340254"/>
          </a:xfrm>
          <a:custGeom>
            <a:avLst/>
            <a:gdLst>
              <a:gd name="connsiteX0" fmla="*/ 1916032 w 1916032"/>
              <a:gd name="connsiteY0" fmla="*/ 1340254 h 1340254"/>
              <a:gd name="connsiteX1" fmla="*/ 0 w 1916032"/>
              <a:gd name="connsiteY1" fmla="*/ 452610 h 1340254"/>
              <a:gd name="connsiteX2" fmla="*/ 342776 w 1916032"/>
              <a:gd name="connsiteY2" fmla="*/ 0 h 1340254"/>
              <a:gd name="connsiteX3" fmla="*/ 1322765 w 1916032"/>
              <a:gd name="connsiteY3" fmla="*/ 544890 h 1340254"/>
              <a:gd name="connsiteX4" fmla="*/ 1916032 w 1916032"/>
              <a:gd name="connsiteY4" fmla="*/ 1340254 h 134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032" h="1340254">
                <a:moveTo>
                  <a:pt x="1916032" y="1340254"/>
                </a:moveTo>
                <a:lnTo>
                  <a:pt x="0" y="452610"/>
                </a:lnTo>
                <a:lnTo>
                  <a:pt x="342776" y="0"/>
                </a:lnTo>
                <a:lnTo>
                  <a:pt x="1322765" y="544890"/>
                </a:lnTo>
                <a:lnTo>
                  <a:pt x="1916032" y="1340254"/>
                </a:lnTo>
                <a:close/>
              </a:path>
            </a:pathLst>
          </a:custGeom>
          <a:solidFill>
            <a:srgbClr val="1A55B7"/>
          </a:solidFill>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25" name="Freeform 24"/>
          <p:cNvSpPr/>
          <p:nvPr/>
        </p:nvSpPr>
        <p:spPr>
          <a:xfrm>
            <a:off x="3287972" y="2443257"/>
            <a:ext cx="3269559" cy="1726950"/>
          </a:xfrm>
          <a:custGeom>
            <a:avLst/>
            <a:gdLst>
              <a:gd name="connsiteX0" fmla="*/ 3269559 w 3269559"/>
              <a:gd name="connsiteY0" fmla="*/ 1726950 h 1726950"/>
              <a:gd name="connsiteX1" fmla="*/ 0 w 3269559"/>
              <a:gd name="connsiteY1" fmla="*/ 790969 h 1726950"/>
              <a:gd name="connsiteX2" fmla="*/ 584477 w 3269559"/>
              <a:gd name="connsiteY2" fmla="*/ 0 h 1726950"/>
              <a:gd name="connsiteX3" fmla="*/ 2641136 w 3269559"/>
              <a:gd name="connsiteY3" fmla="*/ 887643 h 1726950"/>
              <a:gd name="connsiteX4" fmla="*/ 3269559 w 3269559"/>
              <a:gd name="connsiteY4" fmla="*/ 1726950 h 172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559" h="1726950">
                <a:moveTo>
                  <a:pt x="3269559" y="1726950"/>
                </a:moveTo>
                <a:lnTo>
                  <a:pt x="0" y="790969"/>
                </a:lnTo>
                <a:lnTo>
                  <a:pt x="584477" y="0"/>
                </a:lnTo>
                <a:lnTo>
                  <a:pt x="2641136" y="887643"/>
                </a:lnTo>
                <a:lnTo>
                  <a:pt x="3269559" y="1726950"/>
                </a:lnTo>
                <a:close/>
              </a:path>
            </a:pathLst>
          </a:custGeom>
          <a:solidFill>
            <a:srgbClr val="1A55B7"/>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7" name="Freeform 16"/>
          <p:cNvSpPr/>
          <p:nvPr/>
        </p:nvSpPr>
        <p:spPr>
          <a:xfrm>
            <a:off x="3284151" y="2446436"/>
            <a:ext cx="2578005" cy="788646"/>
          </a:xfrm>
          <a:custGeom>
            <a:avLst/>
            <a:gdLst/>
            <a:ahLst/>
            <a:cxnLst/>
            <a:rect l="l" t="t" r="r" b="b"/>
            <a:pathLst>
              <a:path w="2578005" h="788646">
                <a:moveTo>
                  <a:pt x="591484" y="0"/>
                </a:moveTo>
                <a:lnTo>
                  <a:pt x="1986521" y="0"/>
                </a:lnTo>
                <a:lnTo>
                  <a:pt x="2578005" y="788646"/>
                </a:lnTo>
                <a:lnTo>
                  <a:pt x="0" y="788646"/>
                </a:lnTo>
                <a:close/>
              </a:path>
            </a:pathLst>
          </a:custGeom>
          <a:solidFill>
            <a:srgbClr val="2777F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93750" tIns="82550" rIns="793750" bIns="82550" numCol="1" spcCol="1270" anchor="ctr" anchorCtr="0">
            <a:noAutofit/>
          </a:bodyPr>
          <a:lstStyle/>
          <a:p>
            <a:pPr lvl="0" algn="ctr" defTabSz="2889250">
              <a:lnSpc>
                <a:spcPct val="90000"/>
              </a:lnSpc>
              <a:spcBef>
                <a:spcPct val="0"/>
              </a:spcBef>
              <a:spcAft>
                <a:spcPct val="35000"/>
              </a:spcAft>
            </a:pPr>
            <a:endParaRPr lang="en-US" sz="6500" kern="1200"/>
          </a:p>
        </p:txBody>
      </p:sp>
      <p:sp>
        <p:nvSpPr>
          <p:cNvPr id="18" name="Freeform 17"/>
          <p:cNvSpPr/>
          <p:nvPr/>
        </p:nvSpPr>
        <p:spPr>
          <a:xfrm>
            <a:off x="2586633" y="3332642"/>
            <a:ext cx="3973041" cy="834872"/>
          </a:xfrm>
          <a:custGeom>
            <a:avLst/>
            <a:gdLst/>
            <a:ahLst/>
            <a:cxnLst/>
            <a:rect l="l" t="t" r="r" b="b"/>
            <a:pathLst>
              <a:path w="3973041" h="834872">
                <a:moveTo>
                  <a:pt x="626154" y="0"/>
                </a:moveTo>
                <a:lnTo>
                  <a:pt x="3346888" y="0"/>
                </a:lnTo>
                <a:lnTo>
                  <a:pt x="3973041" y="834872"/>
                </a:lnTo>
                <a:lnTo>
                  <a:pt x="0" y="834872"/>
                </a:lnTo>
                <a:close/>
              </a:path>
            </a:pathLst>
          </a:custGeom>
          <a:solidFill>
            <a:srgbClr val="2777F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49349" tIns="82550" rIns="1149351" bIns="82550" numCol="1" spcCol="1270" anchor="ctr" anchorCtr="0">
            <a:noAutofit/>
          </a:bodyPr>
          <a:lstStyle/>
          <a:p>
            <a:pPr lvl="0" algn="ctr" defTabSz="2889250">
              <a:lnSpc>
                <a:spcPct val="90000"/>
              </a:lnSpc>
              <a:spcBef>
                <a:spcPct val="0"/>
              </a:spcBef>
              <a:spcAft>
                <a:spcPct val="35000"/>
              </a:spcAft>
            </a:pPr>
            <a:endParaRPr lang="en-US" sz="6500" kern="1200"/>
          </a:p>
        </p:txBody>
      </p:sp>
      <p:sp>
        <p:nvSpPr>
          <p:cNvPr id="23" name="Freeform 22"/>
          <p:cNvSpPr/>
          <p:nvPr/>
        </p:nvSpPr>
        <p:spPr>
          <a:xfrm>
            <a:off x="2988307" y="2205927"/>
            <a:ext cx="3269560" cy="1726950"/>
          </a:xfrm>
          <a:custGeom>
            <a:avLst/>
            <a:gdLst>
              <a:gd name="connsiteX0" fmla="*/ 3269560 w 3269560"/>
              <a:gd name="connsiteY0" fmla="*/ 1726950 h 1726950"/>
              <a:gd name="connsiteX1" fmla="*/ 0 w 3269560"/>
              <a:gd name="connsiteY1" fmla="*/ 786575 h 1726950"/>
              <a:gd name="connsiteX2" fmla="*/ 575689 w 3269560"/>
              <a:gd name="connsiteY2" fmla="*/ 0 h 1726950"/>
              <a:gd name="connsiteX3" fmla="*/ 2645531 w 3269560"/>
              <a:gd name="connsiteY3" fmla="*/ 883249 h 1726950"/>
              <a:gd name="connsiteX4" fmla="*/ 3269560 w 3269560"/>
              <a:gd name="connsiteY4" fmla="*/ 1726950 h 172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560" h="1726950">
                <a:moveTo>
                  <a:pt x="3269560" y="1726950"/>
                </a:moveTo>
                <a:lnTo>
                  <a:pt x="0" y="786575"/>
                </a:lnTo>
                <a:lnTo>
                  <a:pt x="575689" y="0"/>
                </a:lnTo>
                <a:lnTo>
                  <a:pt x="2645531" y="883249"/>
                </a:lnTo>
                <a:lnTo>
                  <a:pt x="3269560" y="1726950"/>
                </a:lnTo>
                <a:close/>
              </a:path>
            </a:pathLst>
          </a:custGeom>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28" name="TextBox 27"/>
          <p:cNvSpPr txBox="1"/>
          <p:nvPr/>
        </p:nvSpPr>
        <p:spPr>
          <a:xfrm>
            <a:off x="3474595" y="3517379"/>
            <a:ext cx="2168947" cy="415498"/>
          </a:xfrm>
          <a:prstGeom prst="rect">
            <a:avLst/>
          </a:prstGeom>
          <a:noFill/>
        </p:spPr>
        <p:txBody>
          <a:bodyPr wrap="square" rtlCol="0">
            <a:spAutoFit/>
          </a:bodyPr>
          <a:lstStyle/>
          <a:p>
            <a:r>
              <a:rPr lang="en-US" dirty="0" smtClean="0">
                <a:latin typeface="Open Sans"/>
              </a:rPr>
              <a:t>Raw Data</a:t>
            </a:r>
            <a:endParaRPr lang="en-US" dirty="0">
              <a:latin typeface="Open Sans"/>
            </a:endParaRPr>
          </a:p>
        </p:txBody>
      </p:sp>
      <p:sp>
        <p:nvSpPr>
          <p:cNvPr id="29" name="TextBox 28"/>
          <p:cNvSpPr txBox="1"/>
          <p:nvPr/>
        </p:nvSpPr>
        <p:spPr>
          <a:xfrm>
            <a:off x="3527109" y="2635192"/>
            <a:ext cx="2168947" cy="415498"/>
          </a:xfrm>
          <a:prstGeom prst="rect">
            <a:avLst/>
          </a:prstGeom>
          <a:noFill/>
        </p:spPr>
        <p:txBody>
          <a:bodyPr wrap="square" rtlCol="0">
            <a:spAutoFit/>
          </a:bodyPr>
          <a:lstStyle/>
          <a:p>
            <a:r>
              <a:rPr lang="en-US" dirty="0" smtClean="0">
                <a:latin typeface="Open Sans"/>
              </a:rPr>
              <a:t>Artifacts</a:t>
            </a:r>
            <a:endParaRPr lang="en-US" dirty="0">
              <a:latin typeface="Open Sans"/>
            </a:endParaRPr>
          </a:p>
        </p:txBody>
      </p:sp>
      <p:grpSp>
        <p:nvGrpSpPr>
          <p:cNvPr id="30" name="Group 29"/>
          <p:cNvGrpSpPr>
            <a:grpSpLocks/>
          </p:cNvGrpSpPr>
          <p:nvPr/>
        </p:nvGrpSpPr>
        <p:grpSpPr bwMode="auto">
          <a:xfrm>
            <a:off x="6257867" y="2842079"/>
            <a:ext cx="1471710" cy="1325435"/>
            <a:chOff x="0" y="0"/>
            <a:chExt cx="2464" cy="2219"/>
          </a:xfrm>
        </p:grpSpPr>
        <p:sp>
          <p:nvSpPr>
            <p:cNvPr id="31"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32" name="Pictur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3" name="Group 29"/>
          <p:cNvGrpSpPr>
            <a:grpSpLocks/>
          </p:cNvGrpSpPr>
          <p:nvPr/>
        </p:nvGrpSpPr>
        <p:grpSpPr bwMode="auto">
          <a:xfrm flipH="1">
            <a:off x="2055399" y="1972474"/>
            <a:ext cx="1471710" cy="1325435"/>
            <a:chOff x="0" y="0"/>
            <a:chExt cx="2464" cy="2219"/>
          </a:xfrm>
        </p:grpSpPr>
        <p:sp>
          <p:nvSpPr>
            <p:cNvPr id="34"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35" name="Pictur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6" name="TextBox 35"/>
          <p:cNvSpPr txBox="1"/>
          <p:nvPr/>
        </p:nvSpPr>
        <p:spPr>
          <a:xfrm>
            <a:off x="7619842" y="3234226"/>
            <a:ext cx="1063070" cy="830997"/>
          </a:xfrm>
          <a:prstGeom prst="rect">
            <a:avLst/>
          </a:prstGeom>
          <a:noFill/>
        </p:spPr>
        <p:txBody>
          <a:bodyPr wrap="square" rtlCol="0">
            <a:spAutoFit/>
          </a:bodyPr>
          <a:lstStyle/>
          <a:p>
            <a:r>
              <a:rPr lang="en-US" sz="1200" dirty="0" smtClean="0">
                <a:latin typeface="Open Sans"/>
                <a:cs typeface="Open Sans"/>
              </a:rPr>
              <a:t>Unrefined data that requires processing.</a:t>
            </a:r>
            <a:endParaRPr lang="en-US" sz="1200" dirty="0">
              <a:latin typeface="Open Sans"/>
              <a:cs typeface="Open Sans"/>
            </a:endParaRPr>
          </a:p>
        </p:txBody>
      </p:sp>
      <p:sp>
        <p:nvSpPr>
          <p:cNvPr id="37" name="TextBox 36"/>
          <p:cNvSpPr txBox="1"/>
          <p:nvPr/>
        </p:nvSpPr>
        <p:spPr>
          <a:xfrm>
            <a:off x="777681" y="2205927"/>
            <a:ext cx="1277499" cy="830997"/>
          </a:xfrm>
          <a:prstGeom prst="rect">
            <a:avLst/>
          </a:prstGeom>
          <a:noFill/>
        </p:spPr>
        <p:txBody>
          <a:bodyPr wrap="square" rtlCol="0">
            <a:spAutoFit/>
          </a:bodyPr>
          <a:lstStyle/>
          <a:p>
            <a:r>
              <a:rPr lang="en-US" sz="1200" dirty="0" smtClean="0">
                <a:latin typeface="Open Sans"/>
                <a:cs typeface="Open Sans"/>
              </a:rPr>
              <a:t>Refined data ready for building into Intelligence.</a:t>
            </a:r>
            <a:endParaRPr lang="en-US" sz="1200" dirty="0">
              <a:latin typeface="Open Sans"/>
              <a:cs typeface="Open Sans"/>
            </a:endParaRPr>
          </a:p>
        </p:txBody>
      </p:sp>
      <p:sp>
        <p:nvSpPr>
          <p:cNvPr id="16" name="Freeform 15"/>
          <p:cNvSpPr/>
          <p:nvPr/>
        </p:nvSpPr>
        <p:spPr>
          <a:xfrm>
            <a:off x="3941659" y="1514006"/>
            <a:ext cx="1257269" cy="838179"/>
          </a:xfrm>
          <a:custGeom>
            <a:avLst/>
            <a:gdLst/>
            <a:ahLst/>
            <a:cxnLst/>
            <a:rect l="l" t="t" r="r" b="b"/>
            <a:pathLst>
              <a:path w="1257269" h="838179">
                <a:moveTo>
                  <a:pt x="628635" y="0"/>
                </a:moveTo>
                <a:lnTo>
                  <a:pt x="628635" y="0"/>
                </a:lnTo>
                <a:lnTo>
                  <a:pt x="1257269" y="838179"/>
                </a:lnTo>
                <a:lnTo>
                  <a:pt x="0" y="838179"/>
                </a:lnTo>
                <a:close/>
              </a:path>
            </a:pathLst>
          </a:custGeom>
          <a:solidFill>
            <a:srgbClr val="2777F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7470" tIns="77470" rIns="77470" bIns="77470" numCol="1" spcCol="1270" anchor="ctr" anchorCtr="0">
            <a:noAutofit/>
          </a:bodyPr>
          <a:lstStyle/>
          <a:p>
            <a:pPr lvl="0" algn="ctr" defTabSz="2711450">
              <a:lnSpc>
                <a:spcPct val="90000"/>
              </a:lnSpc>
              <a:spcBef>
                <a:spcPct val="0"/>
              </a:spcBef>
              <a:spcAft>
                <a:spcPct val="35000"/>
              </a:spcAft>
            </a:pPr>
            <a:endParaRPr lang="en-US" sz="6100" kern="1200"/>
          </a:p>
        </p:txBody>
      </p:sp>
      <p:sp>
        <p:nvSpPr>
          <p:cNvPr id="38" name="TextBox 37"/>
          <p:cNvSpPr txBox="1"/>
          <p:nvPr/>
        </p:nvSpPr>
        <p:spPr>
          <a:xfrm>
            <a:off x="3527328" y="2650046"/>
            <a:ext cx="2168947" cy="415498"/>
          </a:xfrm>
          <a:prstGeom prst="rect">
            <a:avLst/>
          </a:prstGeom>
          <a:noFill/>
        </p:spPr>
        <p:txBody>
          <a:bodyPr wrap="square" rtlCol="0">
            <a:spAutoFit/>
          </a:bodyPr>
          <a:lstStyle/>
          <a:p>
            <a:r>
              <a:rPr lang="en-US" dirty="0" smtClean="0">
                <a:latin typeface="Open Sans"/>
              </a:rPr>
              <a:t>Intelligence</a:t>
            </a:r>
            <a:endParaRPr lang="en-US" dirty="0">
              <a:latin typeface="Open Sans"/>
            </a:endParaRPr>
          </a:p>
        </p:txBody>
      </p:sp>
      <p:grpSp>
        <p:nvGrpSpPr>
          <p:cNvPr id="42" name="Group 41"/>
          <p:cNvGrpSpPr>
            <a:grpSpLocks/>
          </p:cNvGrpSpPr>
          <p:nvPr/>
        </p:nvGrpSpPr>
        <p:grpSpPr bwMode="auto">
          <a:xfrm>
            <a:off x="5946492" y="1874284"/>
            <a:ext cx="1471710" cy="1325435"/>
            <a:chOff x="0" y="0"/>
            <a:chExt cx="2464" cy="2219"/>
          </a:xfrm>
        </p:grpSpPr>
        <p:sp>
          <p:nvSpPr>
            <p:cNvPr id="43"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44" name="Pictur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5" name="TextBox 44"/>
          <p:cNvSpPr txBox="1"/>
          <p:nvPr/>
        </p:nvSpPr>
        <p:spPr>
          <a:xfrm>
            <a:off x="7418421" y="2120091"/>
            <a:ext cx="1063070" cy="646331"/>
          </a:xfrm>
          <a:prstGeom prst="rect">
            <a:avLst/>
          </a:prstGeom>
          <a:noFill/>
        </p:spPr>
        <p:txBody>
          <a:bodyPr wrap="square" rtlCol="0">
            <a:spAutoFit/>
          </a:bodyPr>
          <a:lstStyle/>
          <a:p>
            <a:r>
              <a:rPr lang="en-US" sz="1200" dirty="0" smtClean="0">
                <a:latin typeface="Open Sans"/>
                <a:cs typeface="Open Sans"/>
              </a:rPr>
              <a:t>Vetted and actionable Artifacts.</a:t>
            </a:r>
            <a:endParaRPr lang="en-US" sz="1200" dirty="0">
              <a:latin typeface="Open Sans"/>
              <a:cs typeface="Open Sans"/>
            </a:endParaRPr>
          </a:p>
        </p:txBody>
      </p:sp>
      <p:grpSp>
        <p:nvGrpSpPr>
          <p:cNvPr id="49" name="Group 48"/>
          <p:cNvGrpSpPr>
            <a:grpSpLocks/>
          </p:cNvGrpSpPr>
          <p:nvPr/>
        </p:nvGrpSpPr>
        <p:grpSpPr bwMode="auto">
          <a:xfrm>
            <a:off x="4550597" y="235799"/>
            <a:ext cx="1471710" cy="1325435"/>
            <a:chOff x="0" y="0"/>
            <a:chExt cx="2464" cy="2219"/>
          </a:xfrm>
        </p:grpSpPr>
        <p:sp>
          <p:nvSpPr>
            <p:cNvPr id="50" name="Freeform 27"/>
            <p:cNvSpPr>
              <a:spLocks/>
            </p:cNvSpPr>
            <p:nvPr/>
          </p:nvSpPr>
          <p:spPr bwMode="auto">
            <a:xfrm rot="-2169105">
              <a:off x="126" y="572"/>
              <a:ext cx="2200" cy="1072"/>
            </a:xfrm>
            <a:custGeom>
              <a:avLst/>
              <a:gdLst>
                <a:gd name="T0" fmla="*/ 0 w 21351"/>
                <a:gd name="T1" fmla="+- 0 3168 2644"/>
                <a:gd name="T2" fmla="*/ 3168 h 18956"/>
                <a:gd name="T3" fmla="*/ 14966 w 21351"/>
                <a:gd name="T4" fmla="+- 0 9245 2644"/>
                <a:gd name="T5" fmla="*/ 9245 h 18956"/>
                <a:gd name="T6" fmla="*/ 20485 w 21351"/>
                <a:gd name="T7" fmla="+- 0 20604 2644"/>
                <a:gd name="T8" fmla="*/ 20604 h 18956"/>
                <a:gd name="T9" fmla="*/ 20986 w 21351"/>
                <a:gd name="T10" fmla="+- 0 17451 2644"/>
                <a:gd name="T11" fmla="*/ 17451 h 18956"/>
                <a:gd name="T12" fmla="*/ 21351 w 21351"/>
                <a:gd name="T13" fmla="+- 0 16528 2644"/>
                <a:gd name="T14" fmla="*/ 16528 h 18956"/>
                <a:gd name="T15" fmla="*/ 20916 w 21351"/>
                <a:gd name="T16" fmla="+- 0 21600 2644"/>
                <a:gd name="T17" fmla="*/ 21600 h 18956"/>
                <a:gd name="T18" fmla="*/ 18163 w 21351"/>
                <a:gd name="T19" fmla="+- 0 19782 2644"/>
                <a:gd name="T20" fmla="*/ 19782 h 18956"/>
              </a:gdLst>
              <a:ahLst/>
              <a:cxnLst>
                <a:cxn ang="0">
                  <a:pos x="T0" y="T2"/>
                </a:cxn>
                <a:cxn ang="0">
                  <a:pos x="T3" y="T5"/>
                </a:cxn>
                <a:cxn ang="0">
                  <a:pos x="T6" y="T8"/>
                </a:cxn>
                <a:cxn ang="0">
                  <a:pos x="T9" y="T11"/>
                </a:cxn>
                <a:cxn ang="0">
                  <a:pos x="T12" y="T14"/>
                </a:cxn>
                <a:cxn ang="0">
                  <a:pos x="T15" y="T17"/>
                </a:cxn>
                <a:cxn ang="0">
                  <a:pos x="T18" y="T20"/>
                </a:cxn>
              </a:cxnLst>
              <a:rect l="0" t="0" r="r" b="b"/>
              <a:pathLst>
                <a:path w="21351" h="18956">
                  <a:moveTo>
                    <a:pt x="0" y="524"/>
                  </a:moveTo>
                  <a:cubicBezTo>
                    <a:pt x="0" y="524"/>
                    <a:pt x="9244" y="-2644"/>
                    <a:pt x="14966" y="6601"/>
                  </a:cubicBezTo>
                  <a:cubicBezTo>
                    <a:pt x="21600" y="17318"/>
                    <a:pt x="20485" y="17960"/>
                    <a:pt x="20485" y="17960"/>
                  </a:cubicBezTo>
                  <a:lnTo>
                    <a:pt x="20986" y="14807"/>
                  </a:lnTo>
                  <a:lnTo>
                    <a:pt x="21351" y="13884"/>
                  </a:lnTo>
                  <a:lnTo>
                    <a:pt x="20916" y="18956"/>
                  </a:lnTo>
                  <a:lnTo>
                    <a:pt x="18163" y="17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pic>
          <p:nvPicPr>
            <p:cNvPr id="51" name="Pictur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69105">
              <a:off x="112" y="553"/>
              <a:ext cx="2240"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2" name="TextBox 51"/>
          <p:cNvSpPr txBox="1"/>
          <p:nvPr/>
        </p:nvSpPr>
        <p:spPr>
          <a:xfrm>
            <a:off x="5986321" y="627887"/>
            <a:ext cx="1063070" cy="461665"/>
          </a:xfrm>
          <a:prstGeom prst="rect">
            <a:avLst/>
          </a:prstGeom>
          <a:noFill/>
        </p:spPr>
        <p:txBody>
          <a:bodyPr wrap="square" rtlCol="0">
            <a:spAutoFit/>
          </a:bodyPr>
          <a:lstStyle/>
          <a:p>
            <a:r>
              <a:rPr lang="en-US" sz="1200" dirty="0" smtClean="0">
                <a:latin typeface="Open Sans"/>
                <a:cs typeface="Open Sans"/>
              </a:rPr>
              <a:t>Capability and Intent</a:t>
            </a:r>
            <a:endParaRPr lang="en-US" sz="1200" dirty="0">
              <a:latin typeface="Open Sans"/>
              <a:cs typeface="Open Sans"/>
            </a:endParaRPr>
          </a:p>
        </p:txBody>
      </p:sp>
      <p:sp>
        <p:nvSpPr>
          <p:cNvPr id="39" name="TextBox 38"/>
          <p:cNvSpPr txBox="1"/>
          <p:nvPr/>
        </p:nvSpPr>
        <p:spPr>
          <a:xfrm>
            <a:off x="355543" y="3688340"/>
            <a:ext cx="1277499" cy="461665"/>
          </a:xfrm>
          <a:prstGeom prst="rect">
            <a:avLst/>
          </a:prstGeom>
          <a:noFill/>
        </p:spPr>
        <p:txBody>
          <a:bodyPr wrap="square" rtlCol="0">
            <a:spAutoFit/>
          </a:bodyPr>
          <a:lstStyle/>
          <a:p>
            <a:r>
              <a:rPr lang="en-US" sz="1200" dirty="0" smtClean="0">
                <a:latin typeface="Open Sans"/>
                <a:cs typeface="Open Sans"/>
              </a:rPr>
              <a:t>Actionable Artifacts</a:t>
            </a:r>
            <a:endParaRPr lang="en-US" sz="1200" dirty="0">
              <a:latin typeface="Open Sans"/>
              <a:cs typeface="Open Sans"/>
            </a:endParaRPr>
          </a:p>
        </p:txBody>
      </p:sp>
      <p:sp>
        <p:nvSpPr>
          <p:cNvPr id="40" name="TextBox 39"/>
          <p:cNvSpPr txBox="1"/>
          <p:nvPr/>
        </p:nvSpPr>
        <p:spPr>
          <a:xfrm>
            <a:off x="2197096" y="858719"/>
            <a:ext cx="1277499" cy="461665"/>
          </a:xfrm>
          <a:prstGeom prst="rect">
            <a:avLst/>
          </a:prstGeom>
          <a:noFill/>
        </p:spPr>
        <p:txBody>
          <a:bodyPr wrap="square" rtlCol="0">
            <a:spAutoFit/>
          </a:bodyPr>
          <a:lstStyle/>
          <a:p>
            <a:r>
              <a:rPr lang="en-US" sz="1200" dirty="0" smtClean="0">
                <a:latin typeface="Open Sans"/>
                <a:cs typeface="Open Sans"/>
              </a:rPr>
              <a:t>Actionable Intelligence</a:t>
            </a:r>
            <a:endParaRPr lang="en-US" sz="1200" dirty="0">
              <a:latin typeface="Open Sans"/>
              <a:cs typeface="Open Sans"/>
            </a:endParaRPr>
          </a:p>
        </p:txBody>
      </p:sp>
      <p:sp>
        <p:nvSpPr>
          <p:cNvPr id="2" name="Right Arrow 1"/>
          <p:cNvSpPr/>
          <p:nvPr/>
        </p:nvSpPr>
        <p:spPr bwMode="auto">
          <a:xfrm rot="18441864">
            <a:off x="406803" y="2420286"/>
            <a:ext cx="2976633" cy="166376"/>
          </a:xfrm>
          <a:prstGeom prst="rightArrow">
            <a:avLst/>
          </a:prstGeom>
          <a:solidFill>
            <a:srgbClr val="2777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90282785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1500"/>
                            </p:stCondLst>
                            <p:childTnLst>
                              <p:par>
                                <p:cTn id="33" presetID="22" presetClass="entr" presetSubtype="2"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right)">
                                      <p:cBhvr>
                                        <p:cTn id="43" dur="500"/>
                                        <p:tgtEl>
                                          <p:spTgt spid="27"/>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 presetClass="exit" presetSubtype="0" fill="hold" nodeType="withEffect">
                                  <p:stCondLst>
                                    <p:cond delay="0"/>
                                  </p:stCondLst>
                                  <p:childTnLst>
                                    <p:set>
                                      <p:cBhvr>
                                        <p:cTn id="49" dur="1" fill="hold">
                                          <p:stCondLst>
                                            <p:cond delay="0"/>
                                          </p:stCondLst>
                                        </p:cTn>
                                        <p:tgtEl>
                                          <p:spTgt spid="3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6"/>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7"/>
                                        </p:tgtEl>
                                        <p:attrNameLst>
                                          <p:attrName>style.visibility</p:attrName>
                                        </p:attrNameLst>
                                      </p:cBhvr>
                                      <p:to>
                                        <p:strVal val="hidden"/>
                                      </p:to>
                                    </p:set>
                                  </p:childTnLst>
                                </p:cTn>
                              </p:par>
                            </p:childTnLst>
                          </p:cTn>
                        </p:par>
                        <p:par>
                          <p:cTn id="56" fill="hold">
                            <p:stCondLst>
                              <p:cond delay="1000"/>
                            </p:stCondLst>
                            <p:childTnLst>
                              <p:par>
                                <p:cTn id="57" presetID="6" presetClass="emph" presetSubtype="0" fill="hold" grpId="1" nodeType="afterEffect">
                                  <p:stCondLst>
                                    <p:cond delay="0"/>
                                  </p:stCondLst>
                                  <p:childTnLst>
                                    <p:animScale>
                                      <p:cBhvr>
                                        <p:cTn id="58" dur="500" fill="hold"/>
                                        <p:tgtEl>
                                          <p:spTgt spid="16"/>
                                        </p:tgtEl>
                                      </p:cBhvr>
                                      <p:by x="400000" y="400000"/>
                                    </p:animScale>
                                  </p:childTnLst>
                                </p:cTn>
                              </p:par>
                            </p:childTnLst>
                          </p:cTn>
                        </p:par>
                        <p:par>
                          <p:cTn id="59" fill="hold">
                            <p:stCondLst>
                              <p:cond delay="1500"/>
                            </p:stCondLst>
                            <p:childTnLst>
                              <p:par>
                                <p:cTn id="60" presetID="42" presetClass="path" presetSubtype="0" accel="50000" decel="50000" fill="hold" grpId="2" nodeType="afterEffect">
                                  <p:stCondLst>
                                    <p:cond delay="0"/>
                                  </p:stCondLst>
                                  <p:childTnLst>
                                    <p:animMotion origin="layout" path="M -2.8983E-6 6.47948E-8 L -0.00017 0.16692 " pathEditMode="relative" rAng="0" ptsTypes="AA">
                                      <p:cBhvr>
                                        <p:cTn id="61" dur="500" fill="hold"/>
                                        <p:tgtEl>
                                          <p:spTgt spid="16"/>
                                        </p:tgtEl>
                                        <p:attrNameLst>
                                          <p:attrName>ppt_x</p:attrName>
                                          <p:attrName>ppt_y</p:attrName>
                                        </p:attrNameLst>
                                      </p:cBhvr>
                                      <p:rCtr x="-17" y="8331"/>
                                    </p:animMotion>
                                  </p:childTnLst>
                                </p:cTn>
                              </p:par>
                            </p:childTnLst>
                          </p:cTn>
                        </p:par>
                        <p:par>
                          <p:cTn id="62" fill="hold">
                            <p:stCondLst>
                              <p:cond delay="2000"/>
                            </p:stCondLst>
                            <p:childTnLst>
                              <p:par>
                                <p:cTn id="63" presetID="1" presetClass="entr" presetSubtype="0" fill="hold" grpId="1" nodeType="after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par>
                          <p:cTn id="65" fill="hold">
                            <p:stCondLst>
                              <p:cond delay="20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500"/>
                            </p:stCondLst>
                            <p:childTnLst>
                              <p:par>
                                <p:cTn id="70" presetID="1" presetClass="entr" presetSubtype="0"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childTnLst>
                          </p:cTn>
                        </p:par>
                        <p:par>
                          <p:cTn id="76" fill="hold">
                            <p:stCondLst>
                              <p:cond delay="0"/>
                            </p:stCondLst>
                            <p:childTnLst>
                              <p:par>
                                <p:cTn id="77" presetID="22" presetClass="entr" presetSubtype="4" fill="hold" grpId="0"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wipe(down)">
                                      <p:cBhvr>
                                        <p:cTn id="79" dur="500"/>
                                        <p:tgtEl>
                                          <p:spTgt spid="2"/>
                                        </p:tgtEl>
                                      </p:cBhvr>
                                    </p:animEffec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left)">
                                      <p:cBhvr>
                                        <p:cTn id="87" dur="500"/>
                                        <p:tgtEl>
                                          <p:spTgt spid="49"/>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17" grpId="0" animBg="1"/>
      <p:bldP spid="18" grpId="0" animBg="1"/>
      <p:bldP spid="28" grpId="0"/>
      <p:bldP spid="29" grpId="0"/>
      <p:bldP spid="36" grpId="0"/>
      <p:bldP spid="36" grpId="1"/>
      <p:bldP spid="37" grpId="0"/>
      <p:bldP spid="37" grpId="1"/>
      <p:bldP spid="16" grpId="0" animBg="1"/>
      <p:bldP spid="16" grpId="1" animBg="1"/>
      <p:bldP spid="16" grpId="2" animBg="1"/>
      <p:bldP spid="38" grpId="1"/>
      <p:bldP spid="45" grpId="0"/>
      <p:bldP spid="52" grpId="0"/>
      <p:bldP spid="39" grpId="0"/>
      <p:bldP spid="40"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Sources of Threat Data</a:t>
            </a:r>
            <a:endParaRPr lang="en-US" dirty="0">
              <a:solidFill>
                <a:srgbClr val="2777FF"/>
              </a:solidFill>
              <a:latin typeface="Open Sans"/>
            </a:endParaRPr>
          </a:p>
        </p:txBody>
      </p:sp>
      <p:sp>
        <p:nvSpPr>
          <p:cNvPr id="24" name="Rectangle 23"/>
          <p:cNvSpPr/>
          <p:nvPr/>
        </p:nvSpPr>
        <p:spPr bwMode="auto">
          <a:xfrm>
            <a:off x="506563" y="863345"/>
            <a:ext cx="2133273" cy="4045589"/>
          </a:xfrm>
          <a:prstGeom prst="rect">
            <a:avLst/>
          </a:prstGeom>
          <a:solidFill>
            <a:srgbClr val="2777FF"/>
          </a:soli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Heiti SC Light" charset="0"/>
              <a:cs typeface="Heiti SC Light" charset="0"/>
              <a:sym typeface="Gill Sans" charset="0"/>
            </a:endParaRPr>
          </a:p>
        </p:txBody>
      </p:sp>
      <p:sp>
        <p:nvSpPr>
          <p:cNvPr id="25" name="Rectangle 24"/>
          <p:cNvSpPr/>
          <p:nvPr/>
        </p:nvSpPr>
        <p:spPr bwMode="auto">
          <a:xfrm>
            <a:off x="3512840" y="863345"/>
            <a:ext cx="2133273" cy="4045589"/>
          </a:xfrm>
          <a:prstGeom prst="rect">
            <a:avLst/>
          </a:prstGeom>
          <a:solidFill>
            <a:srgbClr val="2777FF"/>
          </a:soli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Heiti SC Light" charset="0"/>
              <a:cs typeface="Heiti SC Light" charset="0"/>
              <a:sym typeface="Gill Sans" charset="0"/>
            </a:endParaRPr>
          </a:p>
        </p:txBody>
      </p:sp>
      <p:sp>
        <p:nvSpPr>
          <p:cNvPr id="26" name="Rectangle 25"/>
          <p:cNvSpPr/>
          <p:nvPr/>
        </p:nvSpPr>
        <p:spPr bwMode="auto">
          <a:xfrm>
            <a:off x="6484747" y="863345"/>
            <a:ext cx="2133273" cy="4045589"/>
          </a:xfrm>
          <a:prstGeom prst="rect">
            <a:avLst/>
          </a:prstGeom>
          <a:solidFill>
            <a:srgbClr val="2777FF"/>
          </a:soli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Heiti SC Light" charset="0"/>
              <a:cs typeface="Heiti SC Light" charset="0"/>
              <a:sym typeface="Gill Sans" charset="0"/>
            </a:endParaRPr>
          </a:p>
        </p:txBody>
      </p:sp>
      <p:sp>
        <p:nvSpPr>
          <p:cNvPr id="27" name="TextBox 26"/>
          <p:cNvSpPr txBox="1"/>
          <p:nvPr/>
        </p:nvSpPr>
        <p:spPr>
          <a:xfrm>
            <a:off x="506564" y="863345"/>
            <a:ext cx="2133272" cy="307777"/>
          </a:xfrm>
          <a:prstGeom prst="rect">
            <a:avLst/>
          </a:prstGeom>
          <a:noFill/>
        </p:spPr>
        <p:txBody>
          <a:bodyPr wrap="square" rtlCol="0">
            <a:spAutoFit/>
          </a:bodyPr>
          <a:lstStyle/>
          <a:p>
            <a:r>
              <a:rPr lang="en-US" sz="1400" b="1" dirty="0" smtClean="0">
                <a:latin typeface="Open Sans"/>
                <a:cs typeface="Open Sans"/>
              </a:rPr>
              <a:t>External</a:t>
            </a:r>
          </a:p>
        </p:txBody>
      </p:sp>
      <p:sp>
        <p:nvSpPr>
          <p:cNvPr id="28" name="TextBox 27"/>
          <p:cNvSpPr txBox="1"/>
          <p:nvPr/>
        </p:nvSpPr>
        <p:spPr>
          <a:xfrm>
            <a:off x="506564" y="1427466"/>
            <a:ext cx="2133272" cy="3108544"/>
          </a:xfrm>
          <a:prstGeom prst="rect">
            <a:avLst/>
          </a:prstGeom>
          <a:noFill/>
        </p:spPr>
        <p:txBody>
          <a:bodyPr wrap="square" rtlCol="0">
            <a:spAutoFit/>
          </a:bodyPr>
          <a:lstStyle/>
          <a:p>
            <a:pPr algn="l"/>
            <a:r>
              <a:rPr lang="en-US" sz="1400" dirty="0" smtClean="0">
                <a:latin typeface="Open Sans"/>
                <a:cs typeface="Open Sans"/>
              </a:rPr>
              <a:t>Feeds</a:t>
            </a:r>
          </a:p>
          <a:p>
            <a:pPr algn="l"/>
            <a:endParaRPr lang="en-US" sz="1400" dirty="0" smtClean="0">
              <a:latin typeface="Open Sans"/>
              <a:cs typeface="Open Sans"/>
            </a:endParaRPr>
          </a:p>
          <a:p>
            <a:pPr algn="l"/>
            <a:r>
              <a:rPr lang="en-US" sz="1400" dirty="0" smtClean="0">
                <a:latin typeface="Open Sans"/>
                <a:cs typeface="Open Sans"/>
              </a:rPr>
              <a:t>White papers</a:t>
            </a:r>
          </a:p>
          <a:p>
            <a:pPr algn="l"/>
            <a:endParaRPr lang="en-US" sz="1400" dirty="0" smtClean="0">
              <a:latin typeface="Open Sans"/>
              <a:cs typeface="Open Sans"/>
            </a:endParaRPr>
          </a:p>
          <a:p>
            <a:pPr algn="l"/>
            <a:r>
              <a:rPr lang="en-US" sz="1400" dirty="0" smtClean="0">
                <a:latin typeface="Open Sans"/>
                <a:cs typeface="Open Sans"/>
              </a:rPr>
              <a:t>Articles</a:t>
            </a:r>
          </a:p>
          <a:p>
            <a:pPr algn="l"/>
            <a:endParaRPr lang="en-US" sz="1400" dirty="0" smtClean="0">
              <a:latin typeface="Open Sans"/>
              <a:cs typeface="Open Sans"/>
            </a:endParaRPr>
          </a:p>
          <a:p>
            <a:pPr algn="l"/>
            <a:r>
              <a:rPr lang="en-US" sz="1400" dirty="0" smtClean="0">
                <a:latin typeface="Open Sans"/>
                <a:cs typeface="Open Sans"/>
              </a:rPr>
              <a:t>Websites</a:t>
            </a:r>
          </a:p>
          <a:p>
            <a:pPr algn="l"/>
            <a:endParaRPr lang="en-US" sz="1400" dirty="0" smtClean="0">
              <a:latin typeface="Open Sans"/>
              <a:cs typeface="Open Sans"/>
            </a:endParaRPr>
          </a:p>
          <a:p>
            <a:pPr algn="l"/>
            <a:r>
              <a:rPr lang="en-US" sz="1400" dirty="0" smtClean="0">
                <a:latin typeface="Open Sans"/>
                <a:cs typeface="Open Sans"/>
              </a:rPr>
              <a:t>Forums</a:t>
            </a:r>
          </a:p>
          <a:p>
            <a:pPr algn="l"/>
            <a:endParaRPr lang="en-US" sz="1400" dirty="0" smtClean="0">
              <a:latin typeface="Open Sans"/>
              <a:cs typeface="Open Sans"/>
            </a:endParaRPr>
          </a:p>
          <a:p>
            <a:pPr algn="l"/>
            <a:r>
              <a:rPr lang="en-US" sz="1400" dirty="0" smtClean="0">
                <a:latin typeface="Open Sans"/>
                <a:cs typeface="Open Sans"/>
              </a:rPr>
              <a:t>Sharing communities</a:t>
            </a:r>
          </a:p>
          <a:p>
            <a:pPr algn="l"/>
            <a:endParaRPr lang="en-US" sz="1400" dirty="0">
              <a:latin typeface="Open Sans"/>
              <a:cs typeface="Open Sans"/>
            </a:endParaRPr>
          </a:p>
          <a:p>
            <a:pPr algn="l"/>
            <a:r>
              <a:rPr lang="en-US" sz="1400" dirty="0" smtClean="0">
                <a:latin typeface="Open Sans"/>
                <a:cs typeface="Open Sans"/>
              </a:rPr>
              <a:t>Communication mediums</a:t>
            </a:r>
            <a:endParaRPr lang="en-US" sz="1400" dirty="0">
              <a:latin typeface="Open Sans"/>
              <a:cs typeface="Open Sans"/>
            </a:endParaRPr>
          </a:p>
        </p:txBody>
      </p:sp>
      <p:sp>
        <p:nvSpPr>
          <p:cNvPr id="29" name="TextBox 28"/>
          <p:cNvSpPr txBox="1"/>
          <p:nvPr/>
        </p:nvSpPr>
        <p:spPr>
          <a:xfrm>
            <a:off x="3512840" y="863345"/>
            <a:ext cx="2133272" cy="307777"/>
          </a:xfrm>
          <a:prstGeom prst="rect">
            <a:avLst/>
          </a:prstGeom>
          <a:noFill/>
        </p:spPr>
        <p:txBody>
          <a:bodyPr wrap="square" rtlCol="0">
            <a:spAutoFit/>
          </a:bodyPr>
          <a:lstStyle/>
          <a:p>
            <a:r>
              <a:rPr lang="en-US" sz="1400" b="1" dirty="0" smtClean="0">
                <a:latin typeface="Open Sans"/>
                <a:cs typeface="Open Sans"/>
              </a:rPr>
              <a:t>“Automated” Internal</a:t>
            </a:r>
          </a:p>
        </p:txBody>
      </p:sp>
      <p:sp>
        <p:nvSpPr>
          <p:cNvPr id="30" name="TextBox 29"/>
          <p:cNvSpPr txBox="1"/>
          <p:nvPr/>
        </p:nvSpPr>
        <p:spPr>
          <a:xfrm>
            <a:off x="3512840" y="1427466"/>
            <a:ext cx="2133272" cy="2462213"/>
          </a:xfrm>
          <a:prstGeom prst="rect">
            <a:avLst/>
          </a:prstGeom>
          <a:noFill/>
        </p:spPr>
        <p:txBody>
          <a:bodyPr wrap="square" rtlCol="0">
            <a:spAutoFit/>
          </a:bodyPr>
          <a:lstStyle/>
          <a:p>
            <a:pPr algn="l"/>
            <a:r>
              <a:rPr lang="en-US" sz="1400" dirty="0" smtClean="0">
                <a:latin typeface="Open Sans"/>
                <a:cs typeface="Open Sans"/>
              </a:rPr>
              <a:t>Scanners</a:t>
            </a:r>
          </a:p>
          <a:p>
            <a:pPr algn="l"/>
            <a:endParaRPr lang="en-US" sz="1400" dirty="0" smtClean="0">
              <a:latin typeface="Open Sans"/>
              <a:cs typeface="Open Sans"/>
            </a:endParaRPr>
          </a:p>
          <a:p>
            <a:pPr algn="l"/>
            <a:r>
              <a:rPr lang="en-US" sz="1400" dirty="0" smtClean="0">
                <a:latin typeface="Open Sans"/>
                <a:cs typeface="Open Sans"/>
              </a:rPr>
              <a:t>Sensors</a:t>
            </a:r>
          </a:p>
          <a:p>
            <a:pPr algn="l"/>
            <a:endParaRPr lang="en-US" sz="1400" dirty="0" smtClean="0">
              <a:latin typeface="Open Sans"/>
              <a:cs typeface="Open Sans"/>
            </a:endParaRPr>
          </a:p>
          <a:p>
            <a:pPr algn="l"/>
            <a:r>
              <a:rPr lang="en-US" sz="1400" dirty="0" smtClean="0">
                <a:latin typeface="Open Sans"/>
                <a:cs typeface="Open Sans"/>
              </a:rPr>
              <a:t>Logs</a:t>
            </a:r>
          </a:p>
          <a:p>
            <a:pPr algn="l"/>
            <a:endParaRPr lang="en-US" sz="1400" dirty="0" smtClean="0">
              <a:latin typeface="Open Sans"/>
              <a:cs typeface="Open Sans"/>
            </a:endParaRPr>
          </a:p>
          <a:p>
            <a:pPr algn="l"/>
            <a:r>
              <a:rPr lang="en-US" sz="1400" dirty="0" smtClean="0">
                <a:latin typeface="Open Sans"/>
                <a:cs typeface="Open Sans"/>
              </a:rPr>
              <a:t>Detonation chambers</a:t>
            </a:r>
          </a:p>
          <a:p>
            <a:pPr algn="l"/>
            <a:endParaRPr lang="en-US" sz="1400" dirty="0" smtClean="0">
              <a:latin typeface="Open Sans"/>
              <a:cs typeface="Open Sans"/>
            </a:endParaRPr>
          </a:p>
          <a:p>
            <a:pPr algn="l"/>
            <a:r>
              <a:rPr lang="en-US" sz="1400" dirty="0" smtClean="0">
                <a:latin typeface="Open Sans"/>
                <a:cs typeface="Open Sans"/>
              </a:rPr>
              <a:t>PCAP stores</a:t>
            </a:r>
          </a:p>
          <a:p>
            <a:pPr algn="l"/>
            <a:endParaRPr lang="en-US" sz="1400" dirty="0" smtClean="0">
              <a:latin typeface="Open Sans"/>
              <a:cs typeface="Open Sans"/>
            </a:endParaRPr>
          </a:p>
          <a:p>
            <a:pPr algn="l"/>
            <a:r>
              <a:rPr lang="en-US" sz="1400" dirty="0" smtClean="0">
                <a:latin typeface="Open Sans"/>
                <a:cs typeface="Open Sans"/>
              </a:rPr>
              <a:t>Homegrown</a:t>
            </a:r>
          </a:p>
        </p:txBody>
      </p:sp>
      <p:sp>
        <p:nvSpPr>
          <p:cNvPr id="31" name="TextBox 30"/>
          <p:cNvSpPr txBox="1"/>
          <p:nvPr/>
        </p:nvSpPr>
        <p:spPr>
          <a:xfrm>
            <a:off x="6484747" y="863345"/>
            <a:ext cx="2133272" cy="307777"/>
          </a:xfrm>
          <a:prstGeom prst="rect">
            <a:avLst/>
          </a:prstGeom>
          <a:noFill/>
        </p:spPr>
        <p:txBody>
          <a:bodyPr wrap="square" rtlCol="0">
            <a:spAutoFit/>
          </a:bodyPr>
          <a:lstStyle/>
          <a:p>
            <a:r>
              <a:rPr lang="en-US" sz="1400" b="1" dirty="0" smtClean="0">
                <a:latin typeface="Open Sans"/>
                <a:cs typeface="Open Sans"/>
              </a:rPr>
              <a:t>Human Internal</a:t>
            </a:r>
          </a:p>
        </p:txBody>
      </p:sp>
      <p:sp>
        <p:nvSpPr>
          <p:cNvPr id="32" name="TextBox 31"/>
          <p:cNvSpPr txBox="1"/>
          <p:nvPr/>
        </p:nvSpPr>
        <p:spPr>
          <a:xfrm>
            <a:off x="6484748" y="1427466"/>
            <a:ext cx="2133272" cy="2246769"/>
          </a:xfrm>
          <a:prstGeom prst="rect">
            <a:avLst/>
          </a:prstGeom>
          <a:noFill/>
        </p:spPr>
        <p:txBody>
          <a:bodyPr wrap="square" rtlCol="0">
            <a:spAutoFit/>
          </a:bodyPr>
          <a:lstStyle/>
          <a:p>
            <a:pPr algn="l"/>
            <a:r>
              <a:rPr lang="en-US" sz="1400" dirty="0" smtClean="0">
                <a:latin typeface="Open Sans"/>
                <a:cs typeface="Open Sans"/>
              </a:rPr>
              <a:t>Reverse Engineering</a:t>
            </a:r>
          </a:p>
          <a:p>
            <a:pPr algn="l"/>
            <a:endParaRPr lang="en-US" sz="1400" dirty="0" smtClean="0">
              <a:latin typeface="Open Sans"/>
              <a:cs typeface="Open Sans"/>
            </a:endParaRPr>
          </a:p>
          <a:p>
            <a:pPr algn="l"/>
            <a:r>
              <a:rPr lang="en-US" sz="1400" dirty="0" smtClean="0">
                <a:latin typeface="Open Sans"/>
                <a:cs typeface="Open Sans"/>
              </a:rPr>
              <a:t>Scripts</a:t>
            </a:r>
          </a:p>
          <a:p>
            <a:pPr algn="l"/>
            <a:endParaRPr lang="en-US" sz="1400" dirty="0" smtClean="0">
              <a:latin typeface="Open Sans"/>
              <a:cs typeface="Open Sans"/>
            </a:endParaRPr>
          </a:p>
          <a:p>
            <a:pPr algn="l"/>
            <a:r>
              <a:rPr lang="en-US" sz="1400" dirty="0" smtClean="0">
                <a:latin typeface="Open Sans"/>
                <a:cs typeface="Open Sans"/>
              </a:rPr>
              <a:t>Command line/GUI tools</a:t>
            </a:r>
          </a:p>
          <a:p>
            <a:pPr algn="l"/>
            <a:endParaRPr lang="en-US" sz="1400" dirty="0" smtClean="0">
              <a:latin typeface="Open Sans"/>
              <a:cs typeface="Open Sans"/>
            </a:endParaRPr>
          </a:p>
          <a:p>
            <a:pPr algn="l"/>
            <a:r>
              <a:rPr lang="en-US" sz="1400" dirty="0" smtClean="0">
                <a:latin typeface="Open Sans"/>
                <a:cs typeface="Open Sans"/>
              </a:rPr>
              <a:t>Manual review</a:t>
            </a:r>
          </a:p>
          <a:p>
            <a:pPr algn="l"/>
            <a:endParaRPr lang="en-US" sz="1400" dirty="0" smtClean="0">
              <a:latin typeface="Open Sans"/>
              <a:cs typeface="Open Sans"/>
            </a:endParaRPr>
          </a:p>
          <a:p>
            <a:pPr algn="l"/>
            <a:r>
              <a:rPr lang="en-US" sz="1400" dirty="0" smtClean="0">
                <a:latin typeface="Open Sans"/>
                <a:cs typeface="Open Sans"/>
              </a:rPr>
              <a:t>Word-of-mouth</a:t>
            </a:r>
          </a:p>
        </p:txBody>
      </p:sp>
      <p:sp>
        <p:nvSpPr>
          <p:cNvPr id="33" name="Frame 32"/>
          <p:cNvSpPr/>
          <p:nvPr/>
        </p:nvSpPr>
        <p:spPr bwMode="auto">
          <a:xfrm>
            <a:off x="214041" y="627887"/>
            <a:ext cx="2704048" cy="4515613"/>
          </a:xfrm>
          <a:prstGeom prst="frame">
            <a:avLst>
              <a:gd name="adj1" fmla="val 3191"/>
            </a:avLst>
          </a:prstGeom>
          <a:solidFill>
            <a:srgbClr val="AFAF00"/>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4" name="Frame 33"/>
          <p:cNvSpPr/>
          <p:nvPr/>
        </p:nvSpPr>
        <p:spPr bwMode="auto">
          <a:xfrm>
            <a:off x="3174938" y="627887"/>
            <a:ext cx="5771966" cy="4515613"/>
          </a:xfrm>
          <a:prstGeom prst="frame">
            <a:avLst>
              <a:gd name="adj1" fmla="val 1927"/>
            </a:avLst>
          </a:prstGeom>
          <a:solidFill>
            <a:srgbClr val="AF5C1A"/>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35606351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0" grpId="0"/>
      <p:bldP spid="31" grpId="0"/>
      <p:bldP spid="32" grpId="0"/>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2897" y="1327121"/>
            <a:ext cx="6670937" cy="2554545"/>
          </a:xfrm>
          <a:prstGeom prst="rect">
            <a:avLst/>
          </a:prstGeom>
          <a:noFill/>
        </p:spPr>
        <p:txBody>
          <a:bodyPr wrap="square" rtlCol="0">
            <a:spAutoFit/>
          </a:bodyPr>
          <a:lstStyle/>
          <a:p>
            <a:r>
              <a:rPr lang="en-US" sz="4000" dirty="0" smtClean="0">
                <a:solidFill>
                  <a:srgbClr val="2777FF"/>
                </a:solidFill>
                <a:latin typeface="Open Sans"/>
                <a:cs typeface="Open Sans"/>
              </a:rPr>
              <a:t>How do we aggregate, refine, correlate, vet, and disseminate all of this data?</a:t>
            </a:r>
            <a:endParaRPr lang="en-US" sz="4000" dirty="0">
              <a:solidFill>
                <a:srgbClr val="2777FF"/>
              </a:solidFill>
              <a:latin typeface="Open Sans"/>
              <a:cs typeface="Open Sans"/>
            </a:endParaRPr>
          </a:p>
        </p:txBody>
      </p:sp>
      <p:pic>
        <p:nvPicPr>
          <p:cNvPr id="7" name="Picture 6"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Tree>
    <p:extLst>
      <p:ext uri="{BB962C8B-B14F-4D97-AF65-F5344CB8AC3E}">
        <p14:creationId xmlns:p14="http://schemas.microsoft.com/office/powerpoint/2010/main" val="36481436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What is CRITs?</a:t>
            </a:r>
            <a:endParaRPr lang="en-US" dirty="0">
              <a:solidFill>
                <a:srgbClr val="2777FF"/>
              </a:solidFill>
              <a:latin typeface="Open Sans"/>
            </a:endParaRPr>
          </a:p>
        </p:txBody>
      </p:sp>
      <p:sp>
        <p:nvSpPr>
          <p:cNvPr id="2" name="TextBox 1"/>
          <p:cNvSpPr txBox="1"/>
          <p:nvPr/>
        </p:nvSpPr>
        <p:spPr>
          <a:xfrm>
            <a:off x="555287" y="956870"/>
            <a:ext cx="8476014" cy="415498"/>
          </a:xfrm>
          <a:prstGeom prst="rect">
            <a:avLst/>
          </a:prstGeom>
          <a:noFill/>
        </p:spPr>
        <p:txBody>
          <a:bodyPr wrap="square" rtlCol="0">
            <a:spAutoFit/>
          </a:bodyPr>
          <a:lstStyle/>
          <a:p>
            <a:pPr algn="l"/>
            <a:r>
              <a:rPr lang="en-US" dirty="0" smtClean="0">
                <a:latin typeface="Open Sans"/>
                <a:cs typeface="Open Sans"/>
              </a:rPr>
              <a:t>Malware and threat data repository.</a:t>
            </a:r>
          </a:p>
        </p:txBody>
      </p:sp>
      <p:sp>
        <p:nvSpPr>
          <p:cNvPr id="6" name="TextBox 5"/>
          <p:cNvSpPr txBox="1"/>
          <p:nvPr/>
        </p:nvSpPr>
        <p:spPr>
          <a:xfrm>
            <a:off x="555287" y="1672941"/>
            <a:ext cx="8476014" cy="738664"/>
          </a:xfrm>
          <a:prstGeom prst="rect">
            <a:avLst/>
          </a:prstGeom>
          <a:noFill/>
        </p:spPr>
        <p:txBody>
          <a:bodyPr wrap="square" rtlCol="0">
            <a:spAutoFit/>
          </a:bodyPr>
          <a:lstStyle/>
          <a:p>
            <a:pPr algn="l"/>
            <a:r>
              <a:rPr lang="en-US" dirty="0" smtClean="0">
                <a:latin typeface="Open Sans"/>
                <a:cs typeface="Open Sans"/>
              </a:rPr>
              <a:t>Flexible platform for combining threat data from all of your sources into one place.</a:t>
            </a:r>
            <a:endParaRPr lang="en-US" dirty="0">
              <a:latin typeface="Open Sans"/>
              <a:cs typeface="Open Sans"/>
            </a:endParaRPr>
          </a:p>
        </p:txBody>
      </p:sp>
      <p:sp>
        <p:nvSpPr>
          <p:cNvPr id="7" name="TextBox 6"/>
          <p:cNvSpPr txBox="1"/>
          <p:nvPr/>
        </p:nvSpPr>
        <p:spPr>
          <a:xfrm>
            <a:off x="555287" y="2614771"/>
            <a:ext cx="8476014" cy="415498"/>
          </a:xfrm>
          <a:prstGeom prst="rect">
            <a:avLst/>
          </a:prstGeom>
          <a:noFill/>
        </p:spPr>
        <p:txBody>
          <a:bodyPr wrap="square" rtlCol="0">
            <a:spAutoFit/>
          </a:bodyPr>
          <a:lstStyle/>
          <a:p>
            <a:pPr algn="l"/>
            <a:r>
              <a:rPr lang="en-US" dirty="0" smtClean="0">
                <a:latin typeface="Open Sans"/>
                <a:cs typeface="Open Sans"/>
              </a:rPr>
              <a:t>Services framework to integrate with other tools.</a:t>
            </a:r>
          </a:p>
        </p:txBody>
      </p:sp>
      <p:sp>
        <p:nvSpPr>
          <p:cNvPr id="8" name="TextBox 7"/>
          <p:cNvSpPr txBox="1"/>
          <p:nvPr/>
        </p:nvSpPr>
        <p:spPr>
          <a:xfrm>
            <a:off x="555287" y="3292604"/>
            <a:ext cx="8476014" cy="415498"/>
          </a:xfrm>
          <a:prstGeom prst="rect">
            <a:avLst/>
          </a:prstGeom>
          <a:noFill/>
        </p:spPr>
        <p:txBody>
          <a:bodyPr wrap="square" rtlCol="0">
            <a:spAutoFit/>
          </a:bodyPr>
          <a:lstStyle/>
          <a:p>
            <a:pPr algn="l"/>
            <a:r>
              <a:rPr lang="en-US" dirty="0" smtClean="0">
                <a:latin typeface="Open Sans"/>
                <a:cs typeface="Open Sans"/>
              </a:rPr>
              <a:t>Pivot and search to make sense of seemingly disparate data.</a:t>
            </a:r>
            <a:endParaRPr lang="en-US" dirty="0">
              <a:latin typeface="Open Sans"/>
              <a:cs typeface="Open Sans"/>
            </a:endParaRPr>
          </a:p>
        </p:txBody>
      </p:sp>
      <p:sp>
        <p:nvSpPr>
          <p:cNvPr id="10" name="TextBox 9"/>
          <p:cNvSpPr txBox="1"/>
          <p:nvPr/>
        </p:nvSpPr>
        <p:spPr>
          <a:xfrm>
            <a:off x="555287" y="4001537"/>
            <a:ext cx="8476014" cy="738664"/>
          </a:xfrm>
          <a:prstGeom prst="rect">
            <a:avLst/>
          </a:prstGeom>
          <a:noFill/>
        </p:spPr>
        <p:txBody>
          <a:bodyPr wrap="square" rtlCol="0">
            <a:spAutoFit/>
          </a:bodyPr>
          <a:lstStyle/>
          <a:p>
            <a:pPr algn="l"/>
            <a:r>
              <a:rPr lang="en-US" dirty="0" smtClean="0">
                <a:latin typeface="Open Sans"/>
                <a:cs typeface="Open Sans"/>
              </a:rPr>
              <a:t>Collaborative analyst environment to enhance your security posture.</a:t>
            </a:r>
            <a:endParaRPr lang="en-US" dirty="0">
              <a:latin typeface="Open Sans"/>
              <a:cs typeface="Open Sans"/>
            </a:endParaRPr>
          </a:p>
        </p:txBody>
      </p:sp>
    </p:spTree>
    <p:extLst>
      <p:ext uri="{BB962C8B-B14F-4D97-AF65-F5344CB8AC3E}">
        <p14:creationId xmlns:p14="http://schemas.microsoft.com/office/powerpoint/2010/main" val="188688777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Core Technologies</a:t>
            </a:r>
            <a:endParaRPr lang="en-US" dirty="0">
              <a:solidFill>
                <a:srgbClr val="2777FF"/>
              </a:solidFill>
              <a:latin typeface="Open Sans"/>
            </a:endParaRPr>
          </a:p>
        </p:txBody>
      </p:sp>
      <p:pic>
        <p:nvPicPr>
          <p:cNvPr id="2" name="Picture 1" descr="pyth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40" y="3267437"/>
            <a:ext cx="2786989" cy="941363"/>
          </a:xfrm>
          <a:prstGeom prst="rect">
            <a:avLst/>
          </a:prstGeom>
        </p:spPr>
      </p:pic>
      <p:pic>
        <p:nvPicPr>
          <p:cNvPr id="3" name="Picture 2" descr="mongoDB-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23" y="1185214"/>
            <a:ext cx="3517404" cy="1172468"/>
          </a:xfrm>
          <a:prstGeom prst="rect">
            <a:avLst/>
          </a:prstGeom>
        </p:spPr>
      </p:pic>
      <p:pic>
        <p:nvPicPr>
          <p:cNvPr id="6" name="Picture 5" descr="django-neg.sh-600x6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9614" y="2459011"/>
            <a:ext cx="2407652" cy="2407652"/>
          </a:xfrm>
          <a:prstGeom prst="rect">
            <a:avLst/>
          </a:prstGeom>
        </p:spPr>
      </p:pic>
      <p:pic>
        <p:nvPicPr>
          <p:cNvPr id="7" name="Picture 6"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3280" y="1495412"/>
            <a:ext cx="3554478" cy="728141"/>
          </a:xfrm>
          <a:prstGeom prst="rect">
            <a:avLst/>
          </a:prstGeom>
        </p:spPr>
      </p:pic>
    </p:spTree>
    <p:extLst>
      <p:ext uri="{BB962C8B-B14F-4D97-AF65-F5344CB8AC3E}">
        <p14:creationId xmlns:p14="http://schemas.microsoft.com/office/powerpoint/2010/main" val="8846344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0" y="627887"/>
            <a:ext cx="9144000" cy="4515613"/>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pic>
        <p:nvPicPr>
          <p:cNvPr id="5" name="Picture 4" descr="crit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020" y="103859"/>
            <a:ext cx="413281" cy="427532"/>
          </a:xfrm>
          <a:prstGeom prst="rect">
            <a:avLst/>
          </a:prstGeom>
        </p:spPr>
      </p:pic>
      <p:sp>
        <p:nvSpPr>
          <p:cNvPr id="9" name="TextBox 8"/>
          <p:cNvSpPr txBox="1"/>
          <p:nvPr/>
        </p:nvSpPr>
        <p:spPr>
          <a:xfrm>
            <a:off x="146542" y="103859"/>
            <a:ext cx="3677487" cy="415498"/>
          </a:xfrm>
          <a:prstGeom prst="rect">
            <a:avLst/>
          </a:prstGeom>
          <a:noFill/>
        </p:spPr>
        <p:txBody>
          <a:bodyPr wrap="square" rtlCol="0">
            <a:spAutoFit/>
          </a:bodyPr>
          <a:lstStyle/>
          <a:p>
            <a:pPr algn="l"/>
            <a:r>
              <a:rPr lang="en-US" dirty="0" smtClean="0">
                <a:solidFill>
                  <a:srgbClr val="2777FF"/>
                </a:solidFill>
                <a:latin typeface="Open Sans"/>
              </a:rPr>
              <a:t>Use Cases</a:t>
            </a:r>
            <a:endParaRPr lang="en-US" dirty="0">
              <a:solidFill>
                <a:srgbClr val="2777FF"/>
              </a:solidFill>
              <a:latin typeface="Open Sans"/>
            </a:endParaRPr>
          </a:p>
        </p:txBody>
      </p:sp>
      <p:sp>
        <p:nvSpPr>
          <p:cNvPr id="2" name="TextBox 1"/>
          <p:cNvSpPr txBox="1"/>
          <p:nvPr/>
        </p:nvSpPr>
        <p:spPr>
          <a:xfrm>
            <a:off x="891866" y="1027451"/>
            <a:ext cx="8704325" cy="738664"/>
          </a:xfrm>
          <a:prstGeom prst="rect">
            <a:avLst/>
          </a:prstGeom>
          <a:noFill/>
        </p:spPr>
        <p:txBody>
          <a:bodyPr wrap="square" rtlCol="0">
            <a:spAutoFit/>
          </a:bodyPr>
          <a:lstStyle/>
          <a:p>
            <a:pPr algn="l"/>
            <a:r>
              <a:rPr lang="en-US" dirty="0">
                <a:latin typeface="Open Sans"/>
                <a:cs typeface="Open Sans"/>
              </a:rPr>
              <a:t>CRITs as a Raw Data warehouse of </a:t>
            </a:r>
            <a:r>
              <a:rPr lang="en-US" dirty="0" smtClean="0">
                <a:latin typeface="Open Sans"/>
                <a:cs typeface="Open Sans"/>
              </a:rPr>
              <a:t>potentially </a:t>
            </a:r>
            <a:r>
              <a:rPr lang="en-US" dirty="0">
                <a:latin typeface="Open Sans"/>
                <a:cs typeface="Open Sans"/>
              </a:rPr>
              <a:t>useful data</a:t>
            </a:r>
            <a:r>
              <a:rPr lang="en-US" dirty="0" smtClean="0">
                <a:latin typeface="Open Sans"/>
                <a:cs typeface="Open Sans"/>
              </a:rPr>
              <a:t>.</a:t>
            </a:r>
          </a:p>
          <a:p>
            <a:pPr marL="514346" lvl="1" indent="-342900" algn="l">
              <a:buFont typeface="Arial"/>
              <a:buChar char="•"/>
            </a:pPr>
            <a:r>
              <a:rPr lang="en-US" dirty="0" smtClean="0">
                <a:latin typeface="Open Sans"/>
                <a:cs typeface="Open Sans"/>
              </a:rPr>
              <a:t>Refine Raw Data into Artifacts.</a:t>
            </a:r>
          </a:p>
        </p:txBody>
      </p:sp>
      <p:sp>
        <p:nvSpPr>
          <p:cNvPr id="6" name="TextBox 5"/>
          <p:cNvSpPr txBox="1"/>
          <p:nvPr/>
        </p:nvSpPr>
        <p:spPr>
          <a:xfrm>
            <a:off x="891866" y="1957575"/>
            <a:ext cx="8704325" cy="738664"/>
          </a:xfrm>
          <a:prstGeom prst="rect">
            <a:avLst/>
          </a:prstGeom>
          <a:noFill/>
        </p:spPr>
        <p:txBody>
          <a:bodyPr wrap="square" rtlCol="0">
            <a:spAutoFit/>
          </a:bodyPr>
          <a:lstStyle/>
          <a:p>
            <a:pPr algn="l"/>
            <a:r>
              <a:rPr lang="en-US" dirty="0" smtClean="0">
                <a:latin typeface="Open Sans"/>
                <a:cs typeface="Open Sans"/>
              </a:rPr>
              <a:t>CRITs as an Artifact warehouse.</a:t>
            </a:r>
          </a:p>
          <a:p>
            <a:pPr marL="514346" lvl="1" indent="-342900" algn="l">
              <a:buFont typeface="Arial"/>
              <a:buChar char="•"/>
            </a:pPr>
            <a:r>
              <a:rPr lang="en-US" dirty="0" smtClean="0">
                <a:latin typeface="Open Sans"/>
                <a:cs typeface="Open Sans"/>
              </a:rPr>
              <a:t>Vet Artifacts and define Actionable Intelligence.</a:t>
            </a:r>
          </a:p>
        </p:txBody>
      </p:sp>
      <p:sp>
        <p:nvSpPr>
          <p:cNvPr id="7" name="TextBox 6"/>
          <p:cNvSpPr txBox="1"/>
          <p:nvPr/>
        </p:nvSpPr>
        <p:spPr>
          <a:xfrm>
            <a:off x="891866" y="2933388"/>
            <a:ext cx="8704325" cy="738664"/>
          </a:xfrm>
          <a:prstGeom prst="rect">
            <a:avLst/>
          </a:prstGeom>
          <a:noFill/>
        </p:spPr>
        <p:txBody>
          <a:bodyPr wrap="square" rtlCol="0">
            <a:spAutoFit/>
          </a:bodyPr>
          <a:lstStyle/>
          <a:p>
            <a:pPr algn="l"/>
            <a:r>
              <a:rPr lang="en-US" dirty="0" smtClean="0">
                <a:latin typeface="Open Sans"/>
                <a:cs typeface="Open Sans"/>
              </a:rPr>
              <a:t>CRITs as an Intelligence warehouse.</a:t>
            </a:r>
          </a:p>
          <a:p>
            <a:pPr marL="514346" lvl="1" indent="-342900" algn="l">
              <a:buFont typeface="Arial"/>
              <a:buChar char="•"/>
            </a:pPr>
            <a:r>
              <a:rPr lang="en-US" dirty="0" smtClean="0">
                <a:latin typeface="Open Sans"/>
                <a:cs typeface="Open Sans"/>
              </a:rPr>
              <a:t>Authoritative source for internal security posture.</a:t>
            </a:r>
          </a:p>
        </p:txBody>
      </p:sp>
      <p:sp>
        <p:nvSpPr>
          <p:cNvPr id="8" name="TextBox 7"/>
          <p:cNvSpPr txBox="1"/>
          <p:nvPr/>
        </p:nvSpPr>
        <p:spPr>
          <a:xfrm>
            <a:off x="891866" y="3915365"/>
            <a:ext cx="8704325" cy="738664"/>
          </a:xfrm>
          <a:prstGeom prst="rect">
            <a:avLst/>
          </a:prstGeom>
          <a:noFill/>
        </p:spPr>
        <p:txBody>
          <a:bodyPr wrap="square" rtlCol="0">
            <a:spAutoFit/>
          </a:bodyPr>
          <a:lstStyle/>
          <a:p>
            <a:pPr algn="l"/>
            <a:r>
              <a:rPr lang="en-US" dirty="0" smtClean="0">
                <a:latin typeface="Open Sans"/>
                <a:cs typeface="Open Sans"/>
              </a:rPr>
              <a:t>CRITs as a process output aggregation point.</a:t>
            </a:r>
          </a:p>
          <a:p>
            <a:pPr marL="514346" lvl="1" indent="-342900" algn="l">
              <a:buFont typeface="Arial"/>
              <a:buChar char="•"/>
            </a:pPr>
            <a:r>
              <a:rPr lang="en-US" dirty="0" smtClean="0">
                <a:latin typeface="Open Sans"/>
                <a:cs typeface="Open Sans"/>
              </a:rPr>
              <a:t>One place to acquire automated process output.</a:t>
            </a:r>
          </a:p>
        </p:txBody>
      </p:sp>
    </p:spTree>
    <p:extLst>
      <p:ext uri="{BB962C8B-B14F-4D97-AF65-F5344CB8AC3E}">
        <p14:creationId xmlns:p14="http://schemas.microsoft.com/office/powerpoint/2010/main" val="3557320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X-keynote_dark">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lank">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p; Sub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ig screen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ig screen 02">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X-keynote_dark.thmx</Template>
  <TotalTime>10564</TotalTime>
  <Words>595</Words>
  <Application>Microsoft Macintosh PowerPoint</Application>
  <PresentationFormat>On-screen Show (16:9)</PresentationFormat>
  <Paragraphs>138</Paragraphs>
  <Slides>17</Slides>
  <Notes>3</Notes>
  <HiddenSlides>0</HiddenSlides>
  <MMClips>0</MMClips>
  <ScaleCrop>false</ScaleCrop>
  <HeadingPairs>
    <vt:vector size="4" baseType="variant">
      <vt:variant>
        <vt:lpstr>Theme</vt:lpstr>
      </vt:variant>
      <vt:variant>
        <vt:i4>6</vt:i4>
      </vt:variant>
      <vt:variant>
        <vt:lpstr>Slide Titles</vt:lpstr>
      </vt:variant>
      <vt:variant>
        <vt:i4>17</vt:i4>
      </vt:variant>
    </vt:vector>
  </HeadingPairs>
  <TitlesOfParts>
    <vt:vector size="23" baseType="lpstr">
      <vt:lpstr>X-keynote_dark</vt:lpstr>
      <vt:lpstr>Title</vt:lpstr>
      <vt:lpstr>big screen 02 copy</vt:lpstr>
      <vt:lpstr>Title &amp; Subtitle</vt:lpstr>
      <vt:lpstr>big screen copy</vt:lpstr>
      <vt:lpstr>big screen 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Goffin</dc:creator>
  <cp:lastModifiedBy>Michael Goffin</cp:lastModifiedBy>
  <cp:revision>84</cp:revision>
  <dcterms:created xsi:type="dcterms:W3CDTF">2014-09-15T13:52:11Z</dcterms:created>
  <dcterms:modified xsi:type="dcterms:W3CDTF">2014-11-12T18:29:39Z</dcterms:modified>
</cp:coreProperties>
</file>